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7" r:id="rId3"/>
    <p:sldId id="258" r:id="rId4"/>
    <p:sldId id="262" r:id="rId5"/>
    <p:sldId id="263" r:id="rId6"/>
    <p:sldId id="264" r:id="rId7"/>
    <p:sldId id="265" r:id="rId8"/>
    <p:sldId id="267" r:id="rId9"/>
    <p:sldId id="268" r:id="rId10"/>
    <p:sldId id="269" r:id="rId11"/>
    <p:sldId id="270" r:id="rId12"/>
    <p:sldId id="273" r:id="rId13"/>
    <p:sldId id="274" r:id="rId14"/>
    <p:sldId id="275" r:id="rId15"/>
    <p:sldId id="277" r:id="rId16"/>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226"/>
    <p:restoredTop sz="94610"/>
  </p:normalViewPr>
  <p:slideViewPr>
    <p:cSldViewPr snapToGrid="0" snapToObjects="1">
      <p:cViewPr varScale="1">
        <p:scale>
          <a:sx n="223" d="100"/>
          <a:sy n="223" d="100"/>
        </p:scale>
        <p:origin x="74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55161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00000"/>
        </a:solidFill>
        <a:effectLst/>
      </p:bgPr>
    </p:bg>
    <p:spTree>
      <p:nvGrpSpPr>
        <p:cNvPr id="1" name=""/>
        <p:cNvGrpSpPr/>
        <p:nvPr/>
      </p:nvGrpSpPr>
      <p:grpSpPr>
        <a:xfrm>
          <a:off x="0" y="0"/>
          <a:ext cx="0" cy="0"/>
          <a:chOff x="0" y="0"/>
          <a:chExt cx="0" cy="0"/>
        </a:xfrm>
      </p:grpSpPr>
      <p:pic>
        <p:nvPicPr>
          <p:cNvPr id="2" name="Image 0" descr="logo/hero_w.png"/>
          <p:cNvPicPr>
            <a:picLocks noChangeAspect="1"/>
          </p:cNvPicPr>
          <p:nvPr/>
        </p:nvPicPr>
        <p:blipFill>
          <a:blip r:embed="rId3"/>
          <a:stretch>
            <a:fillRect/>
          </a:stretch>
        </p:blipFill>
        <p:spPr>
          <a:xfrm>
            <a:off x="777240" y="731520"/>
            <a:ext cx="822960" cy="822960"/>
          </a:xfrm>
          <a:prstGeom prst="rect">
            <a:avLst/>
          </a:prstGeom>
        </p:spPr>
      </p:pic>
      <p:sp>
        <p:nvSpPr>
          <p:cNvPr id="3" name="Text 0"/>
          <p:cNvSpPr/>
          <p:nvPr/>
        </p:nvSpPr>
        <p:spPr>
          <a:xfrm>
            <a:off x="1783080" y="896112"/>
            <a:ext cx="4572000" cy="502920"/>
          </a:xfrm>
          <a:prstGeom prst="rect">
            <a:avLst/>
          </a:prstGeom>
          <a:noFill/>
          <a:ln/>
        </p:spPr>
        <p:txBody>
          <a:bodyPr wrap="square" lIns="0" tIns="0" rIns="0" bIns="0" rtlCol="0" anchor="ctr"/>
          <a:lstStyle/>
          <a:p>
            <a:pPr marL="0" indent="0">
              <a:buNone/>
            </a:pPr>
            <a:r>
              <a:rPr lang="en-US" sz="2500" b="1" kern="0" spc="700" dirty="0">
                <a:solidFill>
                  <a:srgbClr val="FFFFFF"/>
                </a:solidFill>
                <a:latin typeface="Georgia" pitchFamily="34" charset="0"/>
                <a:ea typeface="Georgia" pitchFamily="34" charset="-122"/>
                <a:cs typeface="Georgia" pitchFamily="34" charset="-120"/>
              </a:rPr>
              <a:t>SCOPE</a:t>
            </a:r>
            <a:endParaRPr lang="en-US" sz="2500" dirty="0"/>
          </a:p>
        </p:txBody>
      </p:sp>
      <p:sp>
        <p:nvSpPr>
          <p:cNvPr id="4" name="Text 1"/>
          <p:cNvSpPr/>
          <p:nvPr/>
        </p:nvSpPr>
        <p:spPr>
          <a:xfrm>
            <a:off x="777240" y="2286000"/>
            <a:ext cx="10332720" cy="1600200"/>
          </a:xfrm>
          <a:prstGeom prst="rect">
            <a:avLst/>
          </a:prstGeom>
          <a:noFill/>
          <a:ln/>
        </p:spPr>
        <p:txBody>
          <a:bodyPr wrap="square" lIns="0" tIns="0" rIns="0" bIns="0" rtlCol="0" anchor="ctr"/>
          <a:lstStyle/>
          <a:p>
            <a:pPr marL="0" indent="0">
              <a:lnSpc>
                <a:spcPts val="5200"/>
              </a:lnSpc>
              <a:buNone/>
            </a:pPr>
            <a:r>
              <a:rPr lang="en-US" sz="4200" b="1" dirty="0">
                <a:solidFill>
                  <a:srgbClr val="FFFFFF"/>
                </a:solidFill>
                <a:latin typeface="Georgia" pitchFamily="34" charset="0"/>
                <a:ea typeface="Georgia" pitchFamily="34" charset="-122"/>
                <a:cs typeface="Georgia" pitchFamily="34" charset="-120"/>
              </a:rPr>
              <a:t>The agents scale.</a:t>
            </a:r>
            <a:endParaRPr lang="en-US" sz="4200" dirty="0"/>
          </a:p>
          <a:p>
            <a:pPr marL="0" indent="0">
              <a:lnSpc>
                <a:spcPts val="5200"/>
              </a:lnSpc>
              <a:buNone/>
            </a:pPr>
            <a:r>
              <a:rPr lang="en-US" sz="4200" b="1" dirty="0">
                <a:solidFill>
                  <a:srgbClr val="FFFFFF"/>
                </a:solidFill>
                <a:latin typeface="Georgia" pitchFamily="34" charset="0"/>
                <a:ea typeface="Georgia" pitchFamily="34" charset="-122"/>
                <a:cs typeface="Georgia" pitchFamily="34" charset="-120"/>
              </a:rPr>
              <a:t>The operator does not.</a:t>
            </a:r>
            <a:endParaRPr lang="en-US" sz="4200" dirty="0"/>
          </a:p>
        </p:txBody>
      </p:sp>
      <p:sp>
        <p:nvSpPr>
          <p:cNvPr id="5" name="Shape 2"/>
          <p:cNvSpPr/>
          <p:nvPr/>
        </p:nvSpPr>
        <p:spPr>
          <a:xfrm>
            <a:off x="777240" y="4096512"/>
            <a:ext cx="2011680" cy="0"/>
          </a:xfrm>
          <a:prstGeom prst="line">
            <a:avLst/>
          </a:prstGeom>
          <a:noFill/>
          <a:ln w="17780">
            <a:solidFill>
              <a:srgbClr val="555555"/>
            </a:solidFill>
            <a:prstDash val="solid"/>
          </a:ln>
        </p:spPr>
        <p:txBody>
          <a:bodyPr/>
          <a:lstStyle/>
          <a:p>
            <a:endParaRPr/>
          </a:p>
        </p:txBody>
      </p:sp>
      <p:sp>
        <p:nvSpPr>
          <p:cNvPr id="6" name="Text 3"/>
          <p:cNvSpPr/>
          <p:nvPr/>
        </p:nvSpPr>
        <p:spPr>
          <a:xfrm>
            <a:off x="777240" y="4114800"/>
            <a:ext cx="9692640" cy="1371600"/>
          </a:xfrm>
          <a:prstGeom prst="rect">
            <a:avLst/>
          </a:prstGeom>
          <a:noFill/>
          <a:ln/>
        </p:spPr>
        <p:txBody>
          <a:bodyPr wrap="square" lIns="0" tIns="0" rIns="0" bIns="0" rtlCol="0" anchor="ctr"/>
          <a:lstStyle/>
          <a:p>
            <a:pPr marL="0" indent="0">
              <a:lnSpc>
                <a:spcPts val="2400"/>
              </a:lnSpc>
              <a:buNone/>
            </a:pPr>
            <a:r>
              <a:rPr lang="en-US" sz="1500" dirty="0">
                <a:solidFill>
                  <a:srgbClr val="ABABAB"/>
                </a:solidFill>
                <a:latin typeface="Georgia" pitchFamily="34" charset="0"/>
                <a:ea typeface="Georgia" pitchFamily="34" charset="-122"/>
                <a:cs typeface="Georgia" pitchFamily="34" charset="-120"/>
              </a:rPr>
              <a:t>Abundant AI gives every person a swarm of agents, so the work stops being the bottleneck and the human directing it becomes the bottleneck. Scope makes that human AI-native: it holds the operator's attention at the pace their agents run, restores it the moment it drifts, and proves the restoration worked with a control arm inside the device.</a:t>
            </a:r>
            <a:endParaRPr lang="en-US" sz="1500" dirty="0"/>
          </a:p>
        </p:txBody>
      </p:sp>
      <p:sp>
        <p:nvSpPr>
          <p:cNvPr id="7" name="Shape 4"/>
          <p:cNvSpPr/>
          <p:nvPr/>
        </p:nvSpPr>
        <p:spPr>
          <a:xfrm>
            <a:off x="777240" y="5559552"/>
            <a:ext cx="10607040" cy="0"/>
          </a:xfrm>
          <a:prstGeom prst="line">
            <a:avLst/>
          </a:prstGeom>
          <a:noFill/>
          <a:ln w="12700">
            <a:solidFill>
              <a:srgbClr val="2A2A2A"/>
            </a:solidFill>
            <a:prstDash val="solid"/>
          </a:ln>
        </p:spPr>
        <p:txBody>
          <a:bodyPr/>
          <a:lstStyle/>
          <a:p>
            <a:endParaRPr/>
          </a:p>
        </p:txBody>
      </p:sp>
      <p:sp>
        <p:nvSpPr>
          <p:cNvPr id="8" name="Text 5"/>
          <p:cNvSpPr/>
          <p:nvPr/>
        </p:nvSpPr>
        <p:spPr>
          <a:xfrm>
            <a:off x="777240" y="5669280"/>
            <a:ext cx="2743200" cy="237744"/>
          </a:xfrm>
          <a:prstGeom prst="rect">
            <a:avLst/>
          </a:prstGeom>
          <a:noFill/>
          <a:ln/>
        </p:spPr>
        <p:txBody>
          <a:bodyPr wrap="square" lIns="0" tIns="0" rIns="0" bIns="0" rtlCol="0" anchor="ctr"/>
          <a:lstStyle/>
          <a:p>
            <a:pPr marL="0" indent="0" algn="l">
              <a:buNone/>
            </a:pPr>
            <a:r>
              <a:rPr lang="en-US" sz="850" b="1" kern="0" spc="260" dirty="0">
                <a:solidFill>
                  <a:srgbClr val="6E6E6E"/>
                </a:solidFill>
                <a:latin typeface="Arial" pitchFamily="34" charset="0"/>
                <a:ea typeface="Arial" pitchFamily="34" charset="-122"/>
                <a:cs typeface="Arial" pitchFamily="34" charset="-120"/>
              </a:rPr>
              <a:t>THE ARGUMENT</a:t>
            </a:r>
            <a:endParaRPr lang="en-US" sz="850" dirty="0"/>
          </a:p>
        </p:txBody>
      </p:sp>
      <p:sp>
        <p:nvSpPr>
          <p:cNvPr id="9" name="Text 6"/>
          <p:cNvSpPr/>
          <p:nvPr/>
        </p:nvSpPr>
        <p:spPr>
          <a:xfrm>
            <a:off x="777240" y="5888736"/>
            <a:ext cx="4846320" cy="256032"/>
          </a:xfrm>
          <a:prstGeom prst="rect">
            <a:avLst/>
          </a:prstGeom>
          <a:noFill/>
          <a:ln/>
        </p:spPr>
        <p:txBody>
          <a:bodyPr wrap="square" lIns="0" tIns="0" rIns="0" bIns="0" rtlCol="0" anchor="ctr"/>
          <a:lstStyle/>
          <a:p>
            <a:pPr marL="0" indent="0">
              <a:buNone/>
            </a:pPr>
            <a:r>
              <a:rPr lang="en-US" sz="1250" i="1" dirty="0">
                <a:solidFill>
                  <a:srgbClr val="FFFFFF"/>
                </a:solidFill>
                <a:latin typeface="Georgia" pitchFamily="34" charset="0"/>
                <a:ea typeface="Georgia" pitchFamily="34" charset="-122"/>
                <a:cs typeface="Georgia" pitchFamily="34" charset="-120"/>
              </a:rPr>
              <a:t>“The Oldest Problem That Was Never Solved”</a:t>
            </a:r>
            <a:endParaRPr lang="en-US" sz="1250" dirty="0"/>
          </a:p>
        </p:txBody>
      </p:sp>
      <p:sp>
        <p:nvSpPr>
          <p:cNvPr id="10" name="Text 7"/>
          <p:cNvSpPr/>
          <p:nvPr/>
        </p:nvSpPr>
        <p:spPr>
          <a:xfrm>
            <a:off x="777240" y="6144768"/>
            <a:ext cx="4846320" cy="237744"/>
          </a:xfrm>
          <a:prstGeom prst="rect">
            <a:avLst/>
          </a:prstGeom>
          <a:noFill/>
          <a:ln/>
        </p:spPr>
        <p:txBody>
          <a:bodyPr wrap="square" lIns="0" tIns="0" rIns="0" bIns="0" rtlCol="0" anchor="ctr"/>
          <a:lstStyle/>
          <a:p>
            <a:pPr marL="0" indent="0">
              <a:buNone/>
            </a:pPr>
            <a:r>
              <a:rPr lang="en-US" sz="950" dirty="0">
                <a:solidFill>
                  <a:srgbClr val="8A8A8A"/>
                </a:solidFill>
                <a:latin typeface="Arial" pitchFamily="34" charset="0"/>
                <a:ea typeface="Arial" pitchFamily="34" charset="-122"/>
                <a:cs typeface="Arial" pitchFamily="34" charset="-120"/>
              </a:rPr>
              <a:t>nirajgohil.com, June 2026</a:t>
            </a:r>
            <a:endParaRPr lang="en-US" sz="950" dirty="0"/>
          </a:p>
        </p:txBody>
      </p:sp>
      <p:sp>
        <p:nvSpPr>
          <p:cNvPr id="11" name="Text 8"/>
          <p:cNvSpPr/>
          <p:nvPr/>
        </p:nvSpPr>
        <p:spPr>
          <a:xfrm>
            <a:off x="6309360" y="5669280"/>
            <a:ext cx="2743200" cy="237744"/>
          </a:xfrm>
          <a:prstGeom prst="rect">
            <a:avLst/>
          </a:prstGeom>
          <a:noFill/>
          <a:ln/>
        </p:spPr>
        <p:txBody>
          <a:bodyPr wrap="square" lIns="0" tIns="0" rIns="0" bIns="0" rtlCol="0" anchor="ctr"/>
          <a:lstStyle/>
          <a:p>
            <a:pPr marL="0" indent="0" algn="l">
              <a:buNone/>
            </a:pPr>
            <a:r>
              <a:rPr lang="en-US" sz="850" b="1" kern="0" spc="260" dirty="0">
                <a:solidFill>
                  <a:srgbClr val="6E6E6E"/>
                </a:solidFill>
                <a:latin typeface="Arial" pitchFamily="34" charset="0"/>
                <a:ea typeface="Arial" pitchFamily="34" charset="-122"/>
                <a:cs typeface="Arial" pitchFamily="34" charset="-120"/>
              </a:rPr>
              <a:t>THE CLAIMS</a:t>
            </a:r>
            <a:endParaRPr lang="en-US" sz="850" dirty="0"/>
          </a:p>
        </p:txBody>
      </p:sp>
      <p:sp>
        <p:nvSpPr>
          <p:cNvPr id="12" name="Text 9"/>
          <p:cNvSpPr/>
          <p:nvPr/>
        </p:nvSpPr>
        <p:spPr>
          <a:xfrm>
            <a:off x="6309360" y="5870448"/>
            <a:ext cx="5074920" cy="457200"/>
          </a:xfrm>
          <a:prstGeom prst="rect">
            <a:avLst/>
          </a:prstGeom>
          <a:noFill/>
          <a:ln/>
        </p:spPr>
        <p:txBody>
          <a:bodyPr wrap="square" lIns="0" tIns="0" rIns="0" bIns="0" rtlCol="0" anchor="ctr"/>
          <a:lstStyle/>
          <a:p>
            <a:pPr marL="0" indent="0">
              <a:lnSpc>
                <a:spcPts val="1300"/>
              </a:lnSpc>
              <a:buNone/>
            </a:pPr>
            <a:r>
              <a:rPr lang="en-US" sz="1000" dirty="0">
                <a:solidFill>
                  <a:srgbClr val="FFFFFF"/>
                </a:solidFill>
                <a:latin typeface="Arial" pitchFamily="34" charset="0"/>
                <a:ea typeface="Arial" pitchFamily="34" charset="-122"/>
                <a:cs typeface="Arial" pitchFamily="34" charset="-120"/>
              </a:rPr>
              <a:t>Causally Validated Wearable System for Uncertainty-Aware Cognitive-State Detection and Bounded Sensory Intervention</a:t>
            </a:r>
            <a:endParaRPr lang="en-US" sz="1000" dirty="0"/>
          </a:p>
        </p:txBody>
      </p:sp>
      <p:sp>
        <p:nvSpPr>
          <p:cNvPr id="13" name="Text 10"/>
          <p:cNvSpPr/>
          <p:nvPr/>
        </p:nvSpPr>
        <p:spPr>
          <a:xfrm>
            <a:off x="6309360" y="6345936"/>
            <a:ext cx="5074920" cy="237744"/>
          </a:xfrm>
          <a:prstGeom prst="rect">
            <a:avLst/>
          </a:prstGeom>
          <a:noFill/>
          <a:ln/>
        </p:spPr>
        <p:txBody>
          <a:bodyPr wrap="square" lIns="0" tIns="0" rIns="0" bIns="0" rtlCol="0" anchor="ctr"/>
          <a:lstStyle/>
          <a:p>
            <a:pPr marL="0" indent="0">
              <a:buNone/>
            </a:pPr>
            <a:r>
              <a:rPr lang="en-US" sz="950" dirty="0">
                <a:solidFill>
                  <a:srgbClr val="8A8A8A"/>
                </a:solidFill>
                <a:latin typeface="Arial" pitchFamily="34" charset="0"/>
                <a:ea typeface="Arial" pitchFamily="34" charset="-122"/>
                <a:cs typeface="Arial" pitchFamily="34" charset="-120"/>
              </a:rPr>
              <a:t>USPTO provisional, 21 July 2026. 27 claims, 18 figures.</a:t>
            </a:r>
            <a:endParaRPr lang="en-US" sz="9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502920"/>
            <a:ext cx="640080" cy="292608"/>
          </a:xfrm>
          <a:prstGeom prst="rect">
            <a:avLst/>
          </a:prstGeom>
          <a:noFill/>
          <a:ln/>
        </p:spPr>
        <p:txBody>
          <a:bodyPr wrap="square" lIns="0" tIns="0" rIns="0" bIns="0" rtlCol="0" anchor="ctr"/>
          <a:lstStyle/>
          <a:p>
            <a:pPr marL="0" indent="0">
              <a:buNone/>
            </a:pPr>
            <a:r>
              <a:rPr lang="en-US" sz="1050" b="1" kern="0" spc="100" dirty="0">
                <a:solidFill>
                  <a:srgbClr val="8A8A8A"/>
                </a:solidFill>
                <a:latin typeface="Arial" pitchFamily="34" charset="0"/>
                <a:ea typeface="Arial" pitchFamily="34" charset="-122"/>
                <a:cs typeface="Arial" pitchFamily="34" charset="-120"/>
              </a:rPr>
              <a:t>09</a:t>
            </a:r>
            <a:endParaRPr lang="en-US" sz="1050" dirty="0"/>
          </a:p>
        </p:txBody>
      </p:sp>
      <p:sp>
        <p:nvSpPr>
          <p:cNvPr id="3" name="Text 1"/>
          <p:cNvSpPr/>
          <p:nvPr/>
        </p:nvSpPr>
        <p:spPr>
          <a:xfrm>
            <a:off x="1371600" y="502920"/>
            <a:ext cx="6400800" cy="237744"/>
          </a:xfrm>
          <a:prstGeom prst="rect">
            <a:avLst/>
          </a:prstGeom>
          <a:noFill/>
          <a:ln/>
        </p:spPr>
        <p:txBody>
          <a:bodyPr wrap="square" lIns="0" tIns="0" rIns="0" bIns="0" rtlCol="0" anchor="ctr"/>
          <a:lstStyle/>
          <a:p>
            <a:pPr marL="0" indent="0" algn="l">
              <a:buNone/>
            </a:pPr>
            <a:r>
              <a:rPr lang="en-US" sz="950" b="1" kern="0" spc="260" dirty="0">
                <a:solidFill>
                  <a:srgbClr val="8A8A8A"/>
                </a:solidFill>
                <a:latin typeface="Arial" pitchFamily="34" charset="0"/>
                <a:ea typeface="Arial" pitchFamily="34" charset="-122"/>
                <a:cs typeface="Arial" pitchFamily="34" charset="-120"/>
              </a:rPr>
              <a:t>MARKET</a:t>
            </a:r>
            <a:endParaRPr lang="en-US" sz="950" dirty="0"/>
          </a:p>
        </p:txBody>
      </p:sp>
      <p:sp>
        <p:nvSpPr>
          <p:cNvPr id="4" name="Shape 2"/>
          <p:cNvSpPr/>
          <p:nvPr/>
        </p:nvSpPr>
        <p:spPr>
          <a:xfrm>
            <a:off x="777240" y="841248"/>
            <a:ext cx="10607040" cy="0"/>
          </a:xfrm>
          <a:prstGeom prst="line">
            <a:avLst/>
          </a:prstGeom>
          <a:noFill/>
          <a:ln w="15240">
            <a:solidFill>
              <a:srgbClr val="EBEBEB"/>
            </a:solidFill>
            <a:prstDash val="solid"/>
          </a:ln>
        </p:spPr>
        <p:txBody>
          <a:bodyPr/>
          <a:lstStyle/>
          <a:p>
            <a:endParaRPr/>
          </a:p>
        </p:txBody>
      </p:sp>
      <p:sp>
        <p:nvSpPr>
          <p:cNvPr id="5" name="Text 3"/>
          <p:cNvSpPr/>
          <p:nvPr/>
        </p:nvSpPr>
        <p:spPr>
          <a:xfrm>
            <a:off x="777240" y="987552"/>
            <a:ext cx="10607040" cy="914400"/>
          </a:xfrm>
          <a:prstGeom prst="rect">
            <a:avLst/>
          </a:prstGeom>
          <a:noFill/>
          <a:ln/>
        </p:spPr>
        <p:txBody>
          <a:bodyPr wrap="square" lIns="0" tIns="0" rIns="0" bIns="0" rtlCol="0" anchor="ctr"/>
          <a:lstStyle/>
          <a:p>
            <a:pPr marL="0" indent="0">
              <a:lnSpc>
                <a:spcPts val="3080"/>
              </a:lnSpc>
              <a:buNone/>
            </a:pPr>
            <a:r>
              <a:rPr lang="en-US" sz="2800" b="1" dirty="0">
                <a:solidFill>
                  <a:srgbClr val="000000"/>
                </a:solidFill>
                <a:latin typeface="Georgia" pitchFamily="34" charset="0"/>
                <a:ea typeface="Georgia" pitchFamily="34" charset="-122"/>
                <a:cs typeface="Georgia" pitchFamily="34" charset="-120"/>
              </a:rPr>
              <a:t>Every AI operator is a customer. We priced for the ones who feel the pain first.</a:t>
            </a:r>
            <a:endParaRPr lang="en-US" sz="2800" dirty="0"/>
          </a:p>
        </p:txBody>
      </p:sp>
      <p:sp>
        <p:nvSpPr>
          <p:cNvPr id="6" name="Text 4"/>
          <p:cNvSpPr/>
          <p:nvPr/>
        </p:nvSpPr>
        <p:spPr>
          <a:xfrm>
            <a:off x="777240" y="1883664"/>
            <a:ext cx="10058400" cy="960120"/>
          </a:xfrm>
          <a:prstGeom prst="rect">
            <a:avLst/>
          </a:prstGeom>
          <a:noFill/>
          <a:ln/>
        </p:spPr>
        <p:txBody>
          <a:bodyPr wrap="square" lIns="0" tIns="0" rIns="0" bIns="0" rtlCol="0" anchor="ctr"/>
          <a:lstStyle/>
          <a:p>
            <a:pPr marL="0" indent="0">
              <a:lnSpc>
                <a:spcPts val="1900"/>
              </a:lnSpc>
              <a:buNone/>
            </a:pPr>
            <a:r>
              <a:rPr lang="en-US" sz="1300" dirty="0">
                <a:solidFill>
                  <a:srgbClr val="525252"/>
                </a:solidFill>
                <a:latin typeface="Georgia" pitchFamily="34" charset="0"/>
                <a:ea typeface="Georgia" pitchFamily="34" charset="-122"/>
                <a:cs typeface="Georgia" pitchFamily="34" charset="-120"/>
              </a:rPr>
              <a:t>The addressable population is not knowledge workers in general. It is people who direct AI to do the work of a team and are paid on their own throughput. There are roughly 28 million professional developers today, heading past 45 million by 2030, and agent orchestration is turning a growing share of them into operators whose output is capped by their own attention.</a:t>
            </a:r>
            <a:endParaRPr lang="en-US" sz="1300" dirty="0"/>
          </a:p>
        </p:txBody>
      </p:sp>
      <p:sp>
        <p:nvSpPr>
          <p:cNvPr id="7" name="Shape 5"/>
          <p:cNvSpPr/>
          <p:nvPr/>
        </p:nvSpPr>
        <p:spPr>
          <a:xfrm>
            <a:off x="777240" y="3200400"/>
            <a:ext cx="3346704" cy="0"/>
          </a:xfrm>
          <a:prstGeom prst="line">
            <a:avLst/>
          </a:prstGeom>
          <a:noFill/>
          <a:ln w="17780">
            <a:solidFill>
              <a:srgbClr val="000000"/>
            </a:solidFill>
            <a:prstDash val="solid"/>
          </a:ln>
        </p:spPr>
        <p:txBody>
          <a:bodyPr/>
          <a:lstStyle/>
          <a:p>
            <a:endParaRPr/>
          </a:p>
        </p:txBody>
      </p:sp>
      <p:sp>
        <p:nvSpPr>
          <p:cNvPr id="8" name="Text 6"/>
          <p:cNvSpPr/>
          <p:nvPr/>
        </p:nvSpPr>
        <p:spPr>
          <a:xfrm>
            <a:off x="777240" y="3310128"/>
            <a:ext cx="3346704" cy="237744"/>
          </a:xfrm>
          <a:prstGeom prst="rect">
            <a:avLst/>
          </a:prstGeom>
          <a:noFill/>
          <a:ln/>
        </p:spPr>
        <p:txBody>
          <a:bodyPr wrap="square" lIns="0" tIns="0" rIns="0" bIns="0" rtlCol="0" anchor="ctr"/>
          <a:lstStyle/>
          <a:p>
            <a:pPr marL="0" indent="0" algn="l">
              <a:buNone/>
            </a:pPr>
            <a:r>
              <a:rPr lang="en-US" sz="850" b="1" kern="0" spc="260" dirty="0">
                <a:solidFill>
                  <a:srgbClr val="8A8A8A"/>
                </a:solidFill>
                <a:latin typeface="Arial" pitchFamily="34" charset="0"/>
                <a:ea typeface="Arial" pitchFamily="34" charset="-122"/>
                <a:cs typeface="Arial" pitchFamily="34" charset="-120"/>
              </a:rPr>
              <a:t>TAM  ·  AI OPERATORS WORLDWIDE</a:t>
            </a:r>
            <a:endParaRPr lang="en-US" sz="850" dirty="0"/>
          </a:p>
        </p:txBody>
      </p:sp>
      <p:sp>
        <p:nvSpPr>
          <p:cNvPr id="9" name="Text 7"/>
          <p:cNvSpPr/>
          <p:nvPr/>
        </p:nvSpPr>
        <p:spPr>
          <a:xfrm>
            <a:off x="777240" y="3566160"/>
            <a:ext cx="3346704" cy="658368"/>
          </a:xfrm>
          <a:prstGeom prst="rect">
            <a:avLst/>
          </a:prstGeom>
          <a:noFill/>
          <a:ln/>
        </p:spPr>
        <p:txBody>
          <a:bodyPr wrap="square" lIns="0" tIns="0" rIns="0" bIns="0" rtlCol="0" anchor="ctr"/>
          <a:lstStyle/>
          <a:p>
            <a:pPr marL="0" indent="0">
              <a:buNone/>
            </a:pPr>
            <a:r>
              <a:rPr lang="en-US" sz="3400" b="1" dirty="0">
                <a:solidFill>
                  <a:srgbClr val="000000"/>
                </a:solidFill>
                <a:latin typeface="Georgia" pitchFamily="34" charset="0"/>
                <a:ea typeface="Georgia" pitchFamily="34" charset="-122"/>
                <a:cs typeface="Georgia" pitchFamily="34" charset="-120"/>
              </a:rPr>
              <a:t>$45B+</a:t>
            </a:r>
            <a:endParaRPr lang="en-US" sz="3400" dirty="0"/>
          </a:p>
        </p:txBody>
      </p:sp>
      <p:sp>
        <p:nvSpPr>
          <p:cNvPr id="10" name="Text 8"/>
          <p:cNvSpPr/>
          <p:nvPr/>
        </p:nvSpPr>
        <p:spPr>
          <a:xfrm>
            <a:off x="777240" y="4261104"/>
            <a:ext cx="3346704" cy="1097280"/>
          </a:xfrm>
          <a:prstGeom prst="rect">
            <a:avLst/>
          </a:prstGeom>
          <a:noFill/>
          <a:ln/>
        </p:spPr>
        <p:txBody>
          <a:bodyPr wrap="square" lIns="0" tIns="0" rIns="0" bIns="0" rtlCol="0" anchor="ctr"/>
          <a:lstStyle/>
          <a:p>
            <a:pPr marL="0" indent="0">
              <a:lnSpc>
                <a:spcPts val="1300"/>
              </a:lnSpc>
              <a:buNone/>
            </a:pPr>
            <a:r>
              <a:rPr lang="en-US" sz="950" dirty="0">
                <a:solidFill>
                  <a:srgbClr val="525252"/>
                </a:solidFill>
                <a:latin typeface="Arial" pitchFamily="34" charset="0"/>
                <a:ea typeface="Arial" pitchFamily="34" charset="-122"/>
                <a:cs typeface="Arial" pitchFamily="34" charset="-120"/>
              </a:rPr>
              <a:t>About 45M developers and AI-native operators by 2030. At a $12K blended annual contract, the global operator-productivity market clears tens of billions a year.</a:t>
            </a:r>
            <a:endParaRPr lang="en-US" sz="950" dirty="0"/>
          </a:p>
        </p:txBody>
      </p:sp>
      <p:sp>
        <p:nvSpPr>
          <p:cNvPr id="11" name="Shape 9"/>
          <p:cNvSpPr/>
          <p:nvPr/>
        </p:nvSpPr>
        <p:spPr>
          <a:xfrm>
            <a:off x="4407408" y="3200400"/>
            <a:ext cx="3346704" cy="0"/>
          </a:xfrm>
          <a:prstGeom prst="line">
            <a:avLst/>
          </a:prstGeom>
          <a:noFill/>
          <a:ln w="17780">
            <a:solidFill>
              <a:srgbClr val="000000"/>
            </a:solidFill>
            <a:prstDash val="solid"/>
          </a:ln>
        </p:spPr>
        <p:txBody>
          <a:bodyPr/>
          <a:lstStyle/>
          <a:p>
            <a:endParaRPr/>
          </a:p>
        </p:txBody>
      </p:sp>
      <p:sp>
        <p:nvSpPr>
          <p:cNvPr id="12" name="Text 10"/>
          <p:cNvSpPr/>
          <p:nvPr/>
        </p:nvSpPr>
        <p:spPr>
          <a:xfrm>
            <a:off x="4407408" y="3310128"/>
            <a:ext cx="3346704" cy="237744"/>
          </a:xfrm>
          <a:prstGeom prst="rect">
            <a:avLst/>
          </a:prstGeom>
          <a:noFill/>
          <a:ln/>
        </p:spPr>
        <p:txBody>
          <a:bodyPr wrap="square" lIns="0" tIns="0" rIns="0" bIns="0" rtlCol="0" anchor="ctr"/>
          <a:lstStyle/>
          <a:p>
            <a:pPr marL="0" indent="0" algn="l">
              <a:buNone/>
            </a:pPr>
            <a:r>
              <a:rPr lang="en-US" sz="850" b="1" kern="0" spc="260" dirty="0">
                <a:solidFill>
                  <a:srgbClr val="8A8A8A"/>
                </a:solidFill>
                <a:latin typeface="Arial" pitchFamily="34" charset="0"/>
                <a:ea typeface="Arial" pitchFamily="34" charset="-122"/>
                <a:cs typeface="Arial" pitchFamily="34" charset="-120"/>
              </a:rPr>
              <a:t>SAM  ·  AI-HEAVY OPERATORS, US AND EU</a:t>
            </a:r>
            <a:endParaRPr lang="en-US" sz="850" dirty="0"/>
          </a:p>
        </p:txBody>
      </p:sp>
      <p:sp>
        <p:nvSpPr>
          <p:cNvPr id="13" name="Text 11"/>
          <p:cNvSpPr/>
          <p:nvPr/>
        </p:nvSpPr>
        <p:spPr>
          <a:xfrm>
            <a:off x="4407408" y="3566160"/>
            <a:ext cx="3346704" cy="658368"/>
          </a:xfrm>
          <a:prstGeom prst="rect">
            <a:avLst/>
          </a:prstGeom>
          <a:noFill/>
          <a:ln/>
        </p:spPr>
        <p:txBody>
          <a:bodyPr wrap="square" lIns="0" tIns="0" rIns="0" bIns="0" rtlCol="0" anchor="ctr"/>
          <a:lstStyle/>
          <a:p>
            <a:pPr marL="0" indent="0">
              <a:buNone/>
            </a:pPr>
            <a:r>
              <a:rPr lang="en-US" sz="3400" b="1" dirty="0">
                <a:solidFill>
                  <a:srgbClr val="000000"/>
                </a:solidFill>
                <a:latin typeface="Georgia" pitchFamily="34" charset="0"/>
                <a:ea typeface="Georgia" pitchFamily="34" charset="-122"/>
                <a:cs typeface="Georgia" pitchFamily="34" charset="-120"/>
              </a:rPr>
              <a:t>$3.8B</a:t>
            </a:r>
            <a:endParaRPr lang="en-US" sz="3400" dirty="0"/>
          </a:p>
        </p:txBody>
      </p:sp>
      <p:sp>
        <p:nvSpPr>
          <p:cNvPr id="14" name="Text 12"/>
          <p:cNvSpPr/>
          <p:nvPr/>
        </p:nvSpPr>
        <p:spPr>
          <a:xfrm>
            <a:off x="4407408" y="4261104"/>
            <a:ext cx="3346704" cy="1097280"/>
          </a:xfrm>
          <a:prstGeom prst="rect">
            <a:avLst/>
          </a:prstGeom>
          <a:noFill/>
          <a:ln/>
        </p:spPr>
        <p:txBody>
          <a:bodyPr wrap="square" lIns="0" tIns="0" rIns="0" bIns="0" rtlCol="0" anchor="ctr"/>
          <a:lstStyle/>
          <a:p>
            <a:pPr marL="0" indent="0">
              <a:lnSpc>
                <a:spcPts val="1300"/>
              </a:lnSpc>
              <a:buNone/>
            </a:pPr>
            <a:r>
              <a:rPr lang="en-US" sz="950" dirty="0">
                <a:solidFill>
                  <a:srgbClr val="525252"/>
                </a:solidFill>
                <a:latin typeface="Arial" pitchFamily="34" charset="0"/>
                <a:ea typeface="Arial" pitchFamily="34" charset="-122"/>
                <a:cs typeface="Arial" pitchFamily="34" charset="-120"/>
              </a:rPr>
              <a:t>The ~3.1M operators in the US and EU already running agent workflows on high-value output. This is where a $999 per month tool is an obvious expense, not a splurge.</a:t>
            </a:r>
            <a:endParaRPr lang="en-US" sz="950" dirty="0"/>
          </a:p>
        </p:txBody>
      </p:sp>
      <p:sp>
        <p:nvSpPr>
          <p:cNvPr id="15" name="Shape 13"/>
          <p:cNvSpPr/>
          <p:nvPr/>
        </p:nvSpPr>
        <p:spPr>
          <a:xfrm>
            <a:off x="7872984" y="3090672"/>
            <a:ext cx="3675888" cy="2331720"/>
          </a:xfrm>
          <a:prstGeom prst="rect">
            <a:avLst/>
          </a:prstGeom>
          <a:solidFill>
            <a:srgbClr val="F5F5F5"/>
          </a:solidFill>
          <a:ln/>
        </p:spPr>
        <p:txBody>
          <a:bodyPr/>
          <a:lstStyle/>
          <a:p>
            <a:endParaRPr/>
          </a:p>
        </p:txBody>
      </p:sp>
      <p:sp>
        <p:nvSpPr>
          <p:cNvPr id="16" name="Shape 14"/>
          <p:cNvSpPr/>
          <p:nvPr/>
        </p:nvSpPr>
        <p:spPr>
          <a:xfrm>
            <a:off x="8037576" y="3200400"/>
            <a:ext cx="3346704" cy="0"/>
          </a:xfrm>
          <a:prstGeom prst="line">
            <a:avLst/>
          </a:prstGeom>
          <a:noFill/>
          <a:ln w="17780">
            <a:solidFill>
              <a:srgbClr val="000000"/>
            </a:solidFill>
            <a:prstDash val="solid"/>
          </a:ln>
        </p:spPr>
        <p:txBody>
          <a:bodyPr/>
          <a:lstStyle/>
          <a:p>
            <a:endParaRPr/>
          </a:p>
        </p:txBody>
      </p:sp>
      <p:sp>
        <p:nvSpPr>
          <p:cNvPr id="17" name="Text 15"/>
          <p:cNvSpPr/>
          <p:nvPr/>
        </p:nvSpPr>
        <p:spPr>
          <a:xfrm>
            <a:off x="8037576" y="3310128"/>
            <a:ext cx="3346704" cy="237744"/>
          </a:xfrm>
          <a:prstGeom prst="rect">
            <a:avLst/>
          </a:prstGeom>
          <a:noFill/>
          <a:ln/>
        </p:spPr>
        <p:txBody>
          <a:bodyPr wrap="square" lIns="0" tIns="0" rIns="0" bIns="0" rtlCol="0" anchor="ctr"/>
          <a:lstStyle/>
          <a:p>
            <a:pPr marL="0" indent="0" algn="l">
              <a:buNone/>
            </a:pPr>
            <a:r>
              <a:rPr lang="en-US" sz="850" b="1" kern="0" spc="260" dirty="0">
                <a:solidFill>
                  <a:srgbClr val="8A8A8A"/>
                </a:solidFill>
                <a:latin typeface="Arial" pitchFamily="34" charset="0"/>
                <a:ea typeface="Arial" pitchFamily="34" charset="-122"/>
                <a:cs typeface="Arial" pitchFamily="34" charset="-120"/>
              </a:rPr>
              <a:t>SOM  ·  3-YEAR OBTAINABLE</a:t>
            </a:r>
            <a:endParaRPr lang="en-US" sz="850" dirty="0"/>
          </a:p>
        </p:txBody>
      </p:sp>
      <p:sp>
        <p:nvSpPr>
          <p:cNvPr id="18" name="Text 16"/>
          <p:cNvSpPr/>
          <p:nvPr/>
        </p:nvSpPr>
        <p:spPr>
          <a:xfrm>
            <a:off x="8037576" y="3566160"/>
            <a:ext cx="3346704" cy="658368"/>
          </a:xfrm>
          <a:prstGeom prst="rect">
            <a:avLst/>
          </a:prstGeom>
          <a:noFill/>
          <a:ln/>
        </p:spPr>
        <p:txBody>
          <a:bodyPr wrap="square" lIns="0" tIns="0" rIns="0" bIns="0" rtlCol="0" anchor="ctr"/>
          <a:lstStyle/>
          <a:p>
            <a:pPr marL="0" indent="0">
              <a:buNone/>
            </a:pPr>
            <a:r>
              <a:rPr lang="en-US" sz="3400" b="1" dirty="0">
                <a:solidFill>
                  <a:srgbClr val="000000"/>
                </a:solidFill>
                <a:latin typeface="Georgia" pitchFamily="34" charset="0"/>
                <a:ea typeface="Georgia" pitchFamily="34" charset="-122"/>
                <a:cs typeface="Georgia" pitchFamily="34" charset="-120"/>
              </a:rPr>
              <a:t>$378M ARR</a:t>
            </a:r>
            <a:endParaRPr lang="en-US" sz="3400" dirty="0"/>
          </a:p>
        </p:txBody>
      </p:sp>
      <p:sp>
        <p:nvSpPr>
          <p:cNvPr id="19" name="Text 17"/>
          <p:cNvSpPr/>
          <p:nvPr/>
        </p:nvSpPr>
        <p:spPr>
          <a:xfrm>
            <a:off x="8037576" y="4261104"/>
            <a:ext cx="3346704" cy="1097280"/>
          </a:xfrm>
          <a:prstGeom prst="rect">
            <a:avLst/>
          </a:prstGeom>
          <a:noFill/>
          <a:ln/>
        </p:spPr>
        <p:txBody>
          <a:bodyPr wrap="square" lIns="0" tIns="0" rIns="0" bIns="0" rtlCol="0" anchor="ctr"/>
          <a:lstStyle/>
          <a:p>
            <a:pPr marL="0" indent="0">
              <a:lnSpc>
                <a:spcPts val="1300"/>
              </a:lnSpc>
              <a:buNone/>
            </a:pPr>
            <a:r>
              <a:rPr lang="en-US" sz="950" dirty="0">
                <a:solidFill>
                  <a:srgbClr val="525252"/>
                </a:solidFill>
                <a:latin typeface="Arial" pitchFamily="34" charset="0"/>
                <a:ea typeface="Arial" pitchFamily="34" charset="-122"/>
                <a:cs typeface="Arial" pitchFamily="34" charset="-120"/>
              </a:rPr>
              <a:t>1% of that serviceable base, about 31,500 operators. Reached through the tight, vocal communities where the earliest agent-orchestrators already gather.</a:t>
            </a:r>
            <a:endParaRPr lang="en-US" sz="950" dirty="0"/>
          </a:p>
        </p:txBody>
      </p:sp>
      <p:sp>
        <p:nvSpPr>
          <p:cNvPr id="20" name="Shape 18"/>
          <p:cNvSpPr/>
          <p:nvPr/>
        </p:nvSpPr>
        <p:spPr>
          <a:xfrm>
            <a:off x="777240" y="5669280"/>
            <a:ext cx="10607040" cy="566928"/>
          </a:xfrm>
          <a:prstGeom prst="rect">
            <a:avLst/>
          </a:prstGeom>
          <a:solidFill>
            <a:srgbClr val="000000"/>
          </a:solidFill>
          <a:ln/>
        </p:spPr>
        <p:txBody>
          <a:bodyPr/>
          <a:lstStyle/>
          <a:p>
            <a:endParaRPr/>
          </a:p>
        </p:txBody>
      </p:sp>
      <p:sp>
        <p:nvSpPr>
          <p:cNvPr id="21" name="Text 19"/>
          <p:cNvSpPr/>
          <p:nvPr/>
        </p:nvSpPr>
        <p:spPr>
          <a:xfrm>
            <a:off x="1051560" y="5669280"/>
            <a:ext cx="1097280" cy="566928"/>
          </a:xfrm>
          <a:prstGeom prst="rect">
            <a:avLst/>
          </a:prstGeom>
          <a:noFill/>
          <a:ln/>
        </p:spPr>
        <p:txBody>
          <a:bodyPr wrap="square" lIns="0" tIns="0" rIns="0" bIns="0" rtlCol="0" anchor="ctr"/>
          <a:lstStyle/>
          <a:p>
            <a:pPr marL="0" indent="0">
              <a:buNone/>
            </a:pPr>
            <a:r>
              <a:rPr lang="en-US" sz="1050" b="1" dirty="0">
                <a:solidFill>
                  <a:srgbClr val="FFFFFF"/>
                </a:solidFill>
                <a:latin typeface="Arial" pitchFamily="34" charset="0"/>
                <a:ea typeface="Arial" pitchFamily="34" charset="-122"/>
                <a:cs typeface="Arial" pitchFamily="34" charset="-120"/>
              </a:rPr>
              <a:t>Bottom up:</a:t>
            </a:r>
            <a:endParaRPr lang="en-US" sz="1050" dirty="0"/>
          </a:p>
        </p:txBody>
      </p:sp>
      <p:sp>
        <p:nvSpPr>
          <p:cNvPr id="22" name="Text 20"/>
          <p:cNvSpPr/>
          <p:nvPr/>
        </p:nvSpPr>
        <p:spPr>
          <a:xfrm>
            <a:off x="2148840" y="5669280"/>
            <a:ext cx="8961120" cy="566928"/>
          </a:xfrm>
          <a:prstGeom prst="rect">
            <a:avLst/>
          </a:prstGeom>
          <a:noFill/>
          <a:ln/>
        </p:spPr>
        <p:txBody>
          <a:bodyPr wrap="square" lIns="0" tIns="0" rIns="0" bIns="0" rtlCol="0" anchor="ctr"/>
          <a:lstStyle/>
          <a:p>
            <a:pPr marL="0" indent="0">
              <a:lnSpc>
                <a:spcPts val="1300"/>
              </a:lnSpc>
              <a:buNone/>
            </a:pPr>
            <a:r>
              <a:rPr lang="en-US" sz="950" dirty="0">
                <a:solidFill>
                  <a:srgbClr val="CCCCCC"/>
                </a:solidFill>
                <a:latin typeface="Arial" pitchFamily="34" charset="0"/>
                <a:ea typeface="Arial" pitchFamily="34" charset="-122"/>
                <a:cs typeface="Arial" pitchFamily="34" charset="-120"/>
              </a:rPr>
              <a:t>31,500 operators at $1,999 up front plus $999 per month is about $447M of first-year contract value and $378M in steady-state ARR. Developer counts are from 2026 industry reports; the AI-native share and 1% capture are our assumptions.</a:t>
            </a:r>
            <a:endParaRPr lang="en-US" sz="950" dirty="0"/>
          </a:p>
        </p:txBody>
      </p:sp>
      <p:sp>
        <p:nvSpPr>
          <p:cNvPr id="23" name="Text 21"/>
          <p:cNvSpPr/>
          <p:nvPr/>
        </p:nvSpPr>
        <p:spPr>
          <a:xfrm>
            <a:off x="777240" y="6355080"/>
            <a:ext cx="8412480" cy="256032"/>
          </a:xfrm>
          <a:prstGeom prst="rect">
            <a:avLst/>
          </a:prstGeom>
          <a:noFill/>
          <a:ln/>
        </p:spPr>
        <p:txBody>
          <a:bodyPr wrap="square" lIns="0" tIns="0" rIns="0" bIns="0" rtlCol="0" anchor="ctr"/>
          <a:lstStyle/>
          <a:p>
            <a:pPr marL="0" indent="0">
              <a:buNone/>
            </a:pPr>
            <a:r>
              <a:rPr lang="en-US" sz="850" dirty="0">
                <a:solidFill>
                  <a:srgbClr val="8A8A8A"/>
                </a:solidFill>
                <a:latin typeface="Arial" pitchFamily="34" charset="0"/>
                <a:ea typeface="Arial" pitchFamily="34" charset="-122"/>
                <a:cs typeface="Arial" pitchFamily="34" charset="-120"/>
              </a:rPr>
              <a:t>We are not selling focus into a wellness market. We are selling operator throughput into the AI-productivity market.</a:t>
            </a:r>
            <a:endParaRPr lang="en-US" sz="850" dirty="0"/>
          </a:p>
        </p:txBody>
      </p:sp>
      <p:pic>
        <p:nvPicPr>
          <p:cNvPr id="24" name="Image 0" descr="logo/f0_k.png"/>
          <p:cNvPicPr>
            <a:picLocks noChangeAspect="1"/>
          </p:cNvPicPr>
          <p:nvPr/>
        </p:nvPicPr>
        <p:blipFill>
          <a:blip r:embed="rId3"/>
          <a:stretch>
            <a:fillRect/>
          </a:stretch>
        </p:blipFill>
        <p:spPr>
          <a:xfrm>
            <a:off x="10710367" y="6309360"/>
            <a:ext cx="173736" cy="173736"/>
          </a:xfrm>
          <a:prstGeom prst="rect">
            <a:avLst/>
          </a:prstGeom>
        </p:spPr>
      </p:pic>
      <p:sp>
        <p:nvSpPr>
          <p:cNvPr id="25" name="Text 22"/>
          <p:cNvSpPr/>
          <p:nvPr/>
        </p:nvSpPr>
        <p:spPr>
          <a:xfrm>
            <a:off x="10948111" y="6355080"/>
            <a:ext cx="822960" cy="256032"/>
          </a:xfrm>
          <a:prstGeom prst="rect">
            <a:avLst/>
          </a:prstGeom>
          <a:noFill/>
          <a:ln/>
        </p:spPr>
        <p:txBody>
          <a:bodyPr wrap="square" lIns="0" tIns="0" rIns="0" bIns="0" rtlCol="0" anchor="ctr"/>
          <a:lstStyle/>
          <a:p>
            <a:pPr marL="0" indent="0">
              <a:buNone/>
            </a:pPr>
            <a:r>
              <a:rPr lang="en-US" sz="850" kern="0" spc="140" dirty="0">
                <a:solidFill>
                  <a:srgbClr val="8A8A8A"/>
                </a:solidFill>
                <a:latin typeface="Arial" pitchFamily="34" charset="0"/>
                <a:ea typeface="Arial" pitchFamily="34" charset="-122"/>
                <a:cs typeface="Arial" pitchFamily="34" charset="-120"/>
              </a:rPr>
              <a:t>SCOPE  10</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502920"/>
            <a:ext cx="640080" cy="292608"/>
          </a:xfrm>
          <a:prstGeom prst="rect">
            <a:avLst/>
          </a:prstGeom>
          <a:noFill/>
          <a:ln/>
        </p:spPr>
        <p:txBody>
          <a:bodyPr wrap="square" lIns="0" tIns="0" rIns="0" bIns="0" rtlCol="0" anchor="ctr"/>
          <a:lstStyle/>
          <a:p>
            <a:pPr marL="0" indent="0">
              <a:buNone/>
            </a:pPr>
            <a:r>
              <a:rPr lang="en-US" sz="1050" b="1" kern="0" spc="100" dirty="0">
                <a:solidFill>
                  <a:srgbClr val="8A8A8A"/>
                </a:solidFill>
                <a:latin typeface="Arial" pitchFamily="34" charset="0"/>
                <a:ea typeface="Arial" pitchFamily="34" charset="-122"/>
                <a:cs typeface="Arial" pitchFamily="34" charset="-120"/>
              </a:rPr>
              <a:t>10</a:t>
            </a:r>
            <a:endParaRPr lang="en-US" sz="1050" dirty="0"/>
          </a:p>
        </p:txBody>
      </p:sp>
      <p:sp>
        <p:nvSpPr>
          <p:cNvPr id="3" name="Text 1"/>
          <p:cNvSpPr/>
          <p:nvPr/>
        </p:nvSpPr>
        <p:spPr>
          <a:xfrm>
            <a:off x="1371600" y="502920"/>
            <a:ext cx="6400800" cy="237744"/>
          </a:xfrm>
          <a:prstGeom prst="rect">
            <a:avLst/>
          </a:prstGeom>
          <a:noFill/>
          <a:ln/>
        </p:spPr>
        <p:txBody>
          <a:bodyPr wrap="square" lIns="0" tIns="0" rIns="0" bIns="0" rtlCol="0" anchor="ctr"/>
          <a:lstStyle/>
          <a:p>
            <a:pPr marL="0" indent="0" algn="l">
              <a:buNone/>
            </a:pPr>
            <a:r>
              <a:rPr lang="en-US" sz="950" b="1" kern="0" spc="260" dirty="0">
                <a:solidFill>
                  <a:srgbClr val="8A8A8A"/>
                </a:solidFill>
                <a:latin typeface="Arial" pitchFamily="34" charset="0"/>
                <a:ea typeface="Arial" pitchFamily="34" charset="-122"/>
                <a:cs typeface="Arial" pitchFamily="34" charset="-120"/>
              </a:rPr>
              <a:t>BUSINESS MODEL</a:t>
            </a:r>
            <a:endParaRPr lang="en-US" sz="950" dirty="0"/>
          </a:p>
        </p:txBody>
      </p:sp>
      <p:sp>
        <p:nvSpPr>
          <p:cNvPr id="4" name="Shape 2"/>
          <p:cNvSpPr/>
          <p:nvPr/>
        </p:nvSpPr>
        <p:spPr>
          <a:xfrm>
            <a:off x="777240" y="841248"/>
            <a:ext cx="10607040" cy="0"/>
          </a:xfrm>
          <a:prstGeom prst="line">
            <a:avLst/>
          </a:prstGeom>
          <a:noFill/>
          <a:ln w="15240">
            <a:solidFill>
              <a:srgbClr val="EBEBEB"/>
            </a:solidFill>
            <a:prstDash val="solid"/>
          </a:ln>
        </p:spPr>
        <p:txBody>
          <a:bodyPr/>
          <a:lstStyle/>
          <a:p>
            <a:endParaRPr/>
          </a:p>
        </p:txBody>
      </p:sp>
      <p:sp>
        <p:nvSpPr>
          <p:cNvPr id="5" name="Text 3"/>
          <p:cNvSpPr/>
          <p:nvPr/>
        </p:nvSpPr>
        <p:spPr>
          <a:xfrm>
            <a:off x="777240" y="987552"/>
            <a:ext cx="10607040" cy="914400"/>
          </a:xfrm>
          <a:prstGeom prst="rect">
            <a:avLst/>
          </a:prstGeom>
          <a:noFill/>
          <a:ln/>
        </p:spPr>
        <p:txBody>
          <a:bodyPr wrap="square" lIns="0" tIns="0" rIns="0" bIns="0" rtlCol="0" anchor="ctr"/>
          <a:lstStyle/>
          <a:p>
            <a:pPr marL="0" indent="0">
              <a:lnSpc>
                <a:spcPts val="3520"/>
              </a:lnSpc>
              <a:buNone/>
            </a:pPr>
            <a:r>
              <a:rPr lang="en-US" sz="3200" b="1" dirty="0">
                <a:solidFill>
                  <a:srgbClr val="000000"/>
                </a:solidFill>
                <a:latin typeface="Georgia" pitchFamily="34" charset="0"/>
                <a:ea typeface="Georgia" pitchFamily="34" charset="-122"/>
                <a:cs typeface="Georgia" pitchFamily="34" charset="-120"/>
              </a:rPr>
              <a:t>Priced like an instrument, not a gadget.</a:t>
            </a:r>
            <a:endParaRPr lang="en-US" sz="3200" dirty="0"/>
          </a:p>
        </p:txBody>
      </p:sp>
      <p:sp>
        <p:nvSpPr>
          <p:cNvPr id="6" name="Text 4"/>
          <p:cNvSpPr/>
          <p:nvPr/>
        </p:nvSpPr>
        <p:spPr>
          <a:xfrm>
            <a:off x="777240" y="1883664"/>
            <a:ext cx="10058400" cy="960120"/>
          </a:xfrm>
          <a:prstGeom prst="rect">
            <a:avLst/>
          </a:prstGeom>
          <a:noFill/>
          <a:ln/>
        </p:spPr>
        <p:txBody>
          <a:bodyPr wrap="square" lIns="0" tIns="0" rIns="0" bIns="0" rtlCol="0" anchor="ctr"/>
          <a:lstStyle/>
          <a:p>
            <a:pPr marL="0" indent="0">
              <a:lnSpc>
                <a:spcPts val="1900"/>
              </a:lnSpc>
              <a:buNone/>
            </a:pPr>
            <a:r>
              <a:rPr lang="en-US" sz="1300" dirty="0">
                <a:solidFill>
                  <a:srgbClr val="525252"/>
                </a:solidFill>
                <a:latin typeface="Georgia" pitchFamily="34" charset="0"/>
                <a:ea typeface="Georgia" pitchFamily="34" charset="-122"/>
                <a:cs typeface="Georgia" pitchFamily="34" charset="-120"/>
              </a:rPr>
              <a:t>$2,199 for the device, $999 a month for the intelligence. That is priced for an operator whose output is worth far more than the tool, not for a consumer buying focus. The device gets us on the head; the compounding asset is the personal causal estimate, which only exists while the loop runs and improves with every randomized event. Cancel and you keep the band; you lose the proof.</a:t>
            </a:r>
            <a:endParaRPr lang="en-US" sz="1300" dirty="0"/>
          </a:p>
        </p:txBody>
      </p:sp>
      <p:sp>
        <p:nvSpPr>
          <p:cNvPr id="7" name="Text 5"/>
          <p:cNvSpPr/>
          <p:nvPr/>
        </p:nvSpPr>
        <p:spPr>
          <a:xfrm>
            <a:off x="777240" y="3099816"/>
            <a:ext cx="457200" cy="237744"/>
          </a:xfrm>
          <a:prstGeom prst="rect">
            <a:avLst/>
          </a:prstGeom>
          <a:noFill/>
          <a:ln/>
        </p:spPr>
        <p:txBody>
          <a:bodyPr wrap="square" lIns="0" tIns="0" rIns="0" bIns="0" rtlCol="0" anchor="ctr"/>
          <a:lstStyle/>
          <a:p>
            <a:pPr marL="0" indent="0">
              <a:buNone/>
            </a:pPr>
            <a:r>
              <a:rPr lang="en-US" sz="900" b="1" kern="0" spc="100" dirty="0">
                <a:solidFill>
                  <a:srgbClr val="8A8A8A"/>
                </a:solidFill>
                <a:latin typeface="Arial" pitchFamily="34" charset="0"/>
                <a:ea typeface="Arial" pitchFamily="34" charset="-122"/>
                <a:cs typeface="Arial" pitchFamily="34" charset="-120"/>
              </a:rPr>
              <a:t>01</a:t>
            </a:r>
            <a:endParaRPr lang="en-US" sz="900" dirty="0"/>
          </a:p>
        </p:txBody>
      </p:sp>
      <p:sp>
        <p:nvSpPr>
          <p:cNvPr id="8" name="Text 6"/>
          <p:cNvSpPr/>
          <p:nvPr/>
        </p:nvSpPr>
        <p:spPr>
          <a:xfrm>
            <a:off x="1371600" y="3063240"/>
            <a:ext cx="2743200" cy="329184"/>
          </a:xfrm>
          <a:prstGeom prst="rect">
            <a:avLst/>
          </a:prstGeom>
          <a:noFill/>
          <a:ln/>
        </p:spPr>
        <p:txBody>
          <a:bodyPr wrap="square" lIns="0" tIns="0" rIns="0" bIns="0" rtlCol="0" anchor="ctr"/>
          <a:lstStyle/>
          <a:p>
            <a:pPr marL="0" indent="0">
              <a:buNone/>
            </a:pPr>
            <a:r>
              <a:rPr lang="en-US" sz="1900" b="1" dirty="0">
                <a:solidFill>
                  <a:srgbClr val="000000"/>
                </a:solidFill>
                <a:latin typeface="Georgia" pitchFamily="34" charset="0"/>
                <a:ea typeface="Georgia" pitchFamily="34" charset="-122"/>
                <a:cs typeface="Georgia" pitchFamily="34" charset="-120"/>
              </a:rPr>
              <a:t>Device</a:t>
            </a:r>
            <a:endParaRPr lang="en-US" sz="1900" dirty="0"/>
          </a:p>
        </p:txBody>
      </p:sp>
      <p:sp>
        <p:nvSpPr>
          <p:cNvPr id="9" name="Text 7"/>
          <p:cNvSpPr/>
          <p:nvPr/>
        </p:nvSpPr>
        <p:spPr>
          <a:xfrm>
            <a:off x="4206240" y="3118104"/>
            <a:ext cx="2011680" cy="274320"/>
          </a:xfrm>
          <a:prstGeom prst="rect">
            <a:avLst/>
          </a:prstGeom>
          <a:noFill/>
          <a:ln/>
        </p:spPr>
        <p:txBody>
          <a:bodyPr wrap="square" lIns="0" tIns="0" rIns="0" bIns="0" rtlCol="0" anchor="ctr"/>
          <a:lstStyle/>
          <a:p>
            <a:pPr marL="0" indent="0">
              <a:buNone/>
            </a:pPr>
            <a:r>
              <a:rPr lang="en-US" sz="1200" b="1" dirty="0">
                <a:solidFill>
                  <a:srgbClr val="000000"/>
                </a:solidFill>
                <a:latin typeface="Arial" pitchFamily="34" charset="0"/>
                <a:ea typeface="Arial" pitchFamily="34" charset="-122"/>
                <a:cs typeface="Arial" pitchFamily="34" charset="-120"/>
              </a:rPr>
              <a:t>$1,999 one-time</a:t>
            </a:r>
            <a:endParaRPr lang="en-US" sz="1200" dirty="0"/>
          </a:p>
        </p:txBody>
      </p:sp>
      <p:sp>
        <p:nvSpPr>
          <p:cNvPr id="10" name="Text 8"/>
          <p:cNvSpPr/>
          <p:nvPr/>
        </p:nvSpPr>
        <p:spPr>
          <a:xfrm>
            <a:off x="6446520" y="3063240"/>
            <a:ext cx="4937760" cy="786384"/>
          </a:xfrm>
          <a:prstGeom prst="rect">
            <a:avLst/>
          </a:prstGeom>
          <a:noFill/>
          <a:ln/>
        </p:spPr>
        <p:txBody>
          <a:bodyPr wrap="square" lIns="0" tIns="0" rIns="0" bIns="0" rtlCol="0" anchor="ctr"/>
          <a:lstStyle/>
          <a:p>
            <a:pPr marL="0" indent="0">
              <a:lnSpc>
                <a:spcPts val="1450"/>
              </a:lnSpc>
              <a:buNone/>
            </a:pPr>
            <a:r>
              <a:rPr lang="en-US" sz="1050" dirty="0">
                <a:solidFill>
                  <a:srgbClr val="525252"/>
                </a:solidFill>
                <a:latin typeface="Arial" pitchFamily="34" charset="0"/>
                <a:ea typeface="Arial" pitchFamily="34" charset="-122"/>
                <a:cs typeface="Arial" pitchFamily="34" charset="-120"/>
              </a:rPr>
              <a:t>Band, wrist node, on-device processing. A one-time cost an operator clears in a fraction of a day of their own output.</a:t>
            </a:r>
            <a:endParaRPr lang="en-US" sz="1050" dirty="0"/>
          </a:p>
        </p:txBody>
      </p:sp>
      <p:sp>
        <p:nvSpPr>
          <p:cNvPr id="11" name="Shape 9"/>
          <p:cNvSpPr/>
          <p:nvPr/>
        </p:nvSpPr>
        <p:spPr>
          <a:xfrm>
            <a:off x="777240" y="3904488"/>
            <a:ext cx="10607040" cy="0"/>
          </a:xfrm>
          <a:prstGeom prst="line">
            <a:avLst/>
          </a:prstGeom>
          <a:noFill/>
          <a:ln w="12700">
            <a:solidFill>
              <a:srgbClr val="EBEBEB"/>
            </a:solidFill>
            <a:prstDash val="solid"/>
          </a:ln>
        </p:spPr>
        <p:txBody>
          <a:bodyPr/>
          <a:lstStyle/>
          <a:p>
            <a:endParaRPr/>
          </a:p>
        </p:txBody>
      </p:sp>
      <p:sp>
        <p:nvSpPr>
          <p:cNvPr id="12" name="Text 10"/>
          <p:cNvSpPr/>
          <p:nvPr/>
        </p:nvSpPr>
        <p:spPr>
          <a:xfrm>
            <a:off x="777240" y="4123944"/>
            <a:ext cx="457200" cy="237744"/>
          </a:xfrm>
          <a:prstGeom prst="rect">
            <a:avLst/>
          </a:prstGeom>
          <a:noFill/>
          <a:ln/>
        </p:spPr>
        <p:txBody>
          <a:bodyPr wrap="square" lIns="0" tIns="0" rIns="0" bIns="0" rtlCol="0" anchor="ctr"/>
          <a:lstStyle/>
          <a:p>
            <a:pPr marL="0" indent="0">
              <a:buNone/>
            </a:pPr>
            <a:r>
              <a:rPr lang="en-US" sz="900" b="1" kern="0" spc="100" dirty="0">
                <a:solidFill>
                  <a:srgbClr val="8A8A8A"/>
                </a:solidFill>
                <a:latin typeface="Arial" pitchFamily="34" charset="0"/>
                <a:ea typeface="Arial" pitchFamily="34" charset="-122"/>
                <a:cs typeface="Arial" pitchFamily="34" charset="-120"/>
              </a:rPr>
              <a:t>02</a:t>
            </a:r>
            <a:endParaRPr lang="en-US" sz="900" dirty="0"/>
          </a:p>
        </p:txBody>
      </p:sp>
      <p:sp>
        <p:nvSpPr>
          <p:cNvPr id="13" name="Text 11"/>
          <p:cNvSpPr/>
          <p:nvPr/>
        </p:nvSpPr>
        <p:spPr>
          <a:xfrm>
            <a:off x="1371600" y="4087368"/>
            <a:ext cx="2743200" cy="329184"/>
          </a:xfrm>
          <a:prstGeom prst="rect">
            <a:avLst/>
          </a:prstGeom>
          <a:noFill/>
          <a:ln/>
        </p:spPr>
        <p:txBody>
          <a:bodyPr wrap="square" lIns="0" tIns="0" rIns="0" bIns="0" rtlCol="0" anchor="ctr"/>
          <a:lstStyle/>
          <a:p>
            <a:pPr marL="0" indent="0">
              <a:buNone/>
            </a:pPr>
            <a:r>
              <a:rPr lang="en-US" sz="1900" b="1" dirty="0">
                <a:solidFill>
                  <a:srgbClr val="000000"/>
                </a:solidFill>
                <a:latin typeface="Georgia" pitchFamily="34" charset="0"/>
                <a:ea typeface="Georgia" pitchFamily="34" charset="-122"/>
                <a:cs typeface="Georgia" pitchFamily="34" charset="-120"/>
              </a:rPr>
              <a:t>Subscription</a:t>
            </a:r>
            <a:endParaRPr lang="en-US" sz="1900" dirty="0"/>
          </a:p>
        </p:txBody>
      </p:sp>
      <p:sp>
        <p:nvSpPr>
          <p:cNvPr id="14" name="Text 12"/>
          <p:cNvSpPr/>
          <p:nvPr/>
        </p:nvSpPr>
        <p:spPr>
          <a:xfrm>
            <a:off x="4206240" y="4142232"/>
            <a:ext cx="2011680" cy="274320"/>
          </a:xfrm>
          <a:prstGeom prst="rect">
            <a:avLst/>
          </a:prstGeom>
          <a:noFill/>
          <a:ln/>
        </p:spPr>
        <p:txBody>
          <a:bodyPr wrap="square" lIns="0" tIns="0" rIns="0" bIns="0" rtlCol="0" anchor="ctr"/>
          <a:lstStyle/>
          <a:p>
            <a:pPr marL="0" indent="0">
              <a:buNone/>
            </a:pPr>
            <a:r>
              <a:rPr lang="en-US" sz="1200" b="1" dirty="0">
                <a:solidFill>
                  <a:srgbClr val="000000"/>
                </a:solidFill>
                <a:latin typeface="Arial" pitchFamily="34" charset="0"/>
                <a:ea typeface="Arial" pitchFamily="34" charset="-122"/>
                <a:cs typeface="Arial" pitchFamily="34" charset="-120"/>
              </a:rPr>
              <a:t>$999 per month</a:t>
            </a:r>
            <a:endParaRPr lang="en-US" sz="1200" dirty="0"/>
          </a:p>
        </p:txBody>
      </p:sp>
      <p:sp>
        <p:nvSpPr>
          <p:cNvPr id="15" name="Text 13"/>
          <p:cNvSpPr/>
          <p:nvPr/>
        </p:nvSpPr>
        <p:spPr>
          <a:xfrm>
            <a:off x="6446520" y="4087368"/>
            <a:ext cx="4937760" cy="786384"/>
          </a:xfrm>
          <a:prstGeom prst="rect">
            <a:avLst/>
          </a:prstGeom>
          <a:noFill/>
          <a:ln/>
        </p:spPr>
        <p:txBody>
          <a:bodyPr wrap="square" lIns="0" tIns="0" rIns="0" bIns="0" rtlCol="0" anchor="ctr"/>
          <a:lstStyle/>
          <a:p>
            <a:pPr marL="0" indent="0">
              <a:lnSpc>
                <a:spcPts val="1450"/>
              </a:lnSpc>
              <a:buNone/>
            </a:pPr>
            <a:r>
              <a:rPr lang="en-US" sz="1050" dirty="0">
                <a:solidFill>
                  <a:srgbClr val="525252"/>
                </a:solidFill>
                <a:latin typeface="Arial" pitchFamily="34" charset="0"/>
                <a:ea typeface="Arial" pitchFamily="34" charset="-122"/>
                <a:cs typeface="Arial" pitchFamily="34" charset="-120"/>
              </a:rPr>
              <a:t>The adaptive policy, the enrollment protocols, and the personal effect report. The recurring line, and the reason a proven, compounding tool retains where a gadget churns.</a:t>
            </a:r>
            <a:endParaRPr lang="en-US" sz="1050" dirty="0"/>
          </a:p>
        </p:txBody>
      </p:sp>
      <p:sp>
        <p:nvSpPr>
          <p:cNvPr id="16" name="Shape 14"/>
          <p:cNvSpPr/>
          <p:nvPr/>
        </p:nvSpPr>
        <p:spPr>
          <a:xfrm>
            <a:off x="777240" y="4928616"/>
            <a:ext cx="10607040" cy="0"/>
          </a:xfrm>
          <a:prstGeom prst="line">
            <a:avLst/>
          </a:prstGeom>
          <a:noFill/>
          <a:ln w="12700">
            <a:solidFill>
              <a:srgbClr val="EBEBEB"/>
            </a:solidFill>
            <a:prstDash val="solid"/>
          </a:ln>
        </p:spPr>
        <p:txBody>
          <a:bodyPr/>
          <a:lstStyle/>
          <a:p>
            <a:endParaRPr/>
          </a:p>
        </p:txBody>
      </p:sp>
      <p:sp>
        <p:nvSpPr>
          <p:cNvPr id="17" name="Text 15"/>
          <p:cNvSpPr/>
          <p:nvPr/>
        </p:nvSpPr>
        <p:spPr>
          <a:xfrm>
            <a:off x="777240" y="5148072"/>
            <a:ext cx="457200" cy="237744"/>
          </a:xfrm>
          <a:prstGeom prst="rect">
            <a:avLst/>
          </a:prstGeom>
          <a:noFill/>
          <a:ln/>
        </p:spPr>
        <p:txBody>
          <a:bodyPr wrap="square" lIns="0" tIns="0" rIns="0" bIns="0" rtlCol="0" anchor="ctr"/>
          <a:lstStyle/>
          <a:p>
            <a:pPr marL="0" indent="0">
              <a:buNone/>
            </a:pPr>
            <a:r>
              <a:rPr lang="en-US" sz="900" b="1" kern="0" spc="100" dirty="0">
                <a:solidFill>
                  <a:srgbClr val="8A8A8A"/>
                </a:solidFill>
                <a:latin typeface="Arial" pitchFamily="34" charset="0"/>
                <a:ea typeface="Arial" pitchFamily="34" charset="-122"/>
                <a:cs typeface="Arial" pitchFamily="34" charset="-120"/>
              </a:rPr>
              <a:t>03</a:t>
            </a:r>
            <a:endParaRPr lang="en-US" sz="900" dirty="0"/>
          </a:p>
        </p:txBody>
      </p:sp>
      <p:sp>
        <p:nvSpPr>
          <p:cNvPr id="18" name="Text 16"/>
          <p:cNvSpPr/>
          <p:nvPr/>
        </p:nvSpPr>
        <p:spPr>
          <a:xfrm>
            <a:off x="1371600" y="5111496"/>
            <a:ext cx="2743200" cy="329184"/>
          </a:xfrm>
          <a:prstGeom prst="rect">
            <a:avLst/>
          </a:prstGeom>
          <a:noFill/>
          <a:ln/>
        </p:spPr>
        <p:txBody>
          <a:bodyPr wrap="square" lIns="0" tIns="0" rIns="0" bIns="0" rtlCol="0" anchor="ctr"/>
          <a:lstStyle/>
          <a:p>
            <a:pPr marL="0" indent="0">
              <a:buNone/>
            </a:pPr>
            <a:r>
              <a:rPr lang="en-US" sz="1900" b="1" dirty="0">
                <a:solidFill>
                  <a:srgbClr val="000000"/>
                </a:solidFill>
                <a:latin typeface="Georgia" pitchFamily="34" charset="0"/>
                <a:ea typeface="Georgia" pitchFamily="34" charset="-122"/>
                <a:cs typeface="Georgia" pitchFamily="34" charset="-120"/>
              </a:rPr>
              <a:t>The causal log</a:t>
            </a:r>
            <a:endParaRPr lang="en-US" sz="1900" dirty="0"/>
          </a:p>
        </p:txBody>
      </p:sp>
      <p:sp>
        <p:nvSpPr>
          <p:cNvPr id="19" name="Text 17"/>
          <p:cNvSpPr/>
          <p:nvPr/>
        </p:nvSpPr>
        <p:spPr>
          <a:xfrm>
            <a:off x="4206240" y="5166360"/>
            <a:ext cx="2011680" cy="274320"/>
          </a:xfrm>
          <a:prstGeom prst="rect">
            <a:avLst/>
          </a:prstGeom>
          <a:noFill/>
          <a:ln/>
        </p:spPr>
        <p:txBody>
          <a:bodyPr wrap="square" lIns="0" tIns="0" rIns="0" bIns="0" rtlCol="0" anchor="ctr"/>
          <a:lstStyle/>
          <a:p>
            <a:pPr marL="0" indent="0">
              <a:buNone/>
            </a:pPr>
            <a:r>
              <a:rPr lang="en-US" sz="1200" b="1" dirty="0">
                <a:solidFill>
                  <a:srgbClr val="000000"/>
                </a:solidFill>
                <a:latin typeface="Arial" pitchFamily="34" charset="0"/>
                <a:ea typeface="Arial" pitchFamily="34" charset="-122"/>
                <a:cs typeface="Arial" pitchFamily="34" charset="-120"/>
              </a:rPr>
              <a:t>later, and large</a:t>
            </a:r>
            <a:endParaRPr lang="en-US" sz="1200" dirty="0"/>
          </a:p>
        </p:txBody>
      </p:sp>
      <p:sp>
        <p:nvSpPr>
          <p:cNvPr id="20" name="Text 18"/>
          <p:cNvSpPr/>
          <p:nvPr/>
        </p:nvSpPr>
        <p:spPr>
          <a:xfrm>
            <a:off x="6446520" y="5111496"/>
            <a:ext cx="4937760" cy="786384"/>
          </a:xfrm>
          <a:prstGeom prst="rect">
            <a:avLst/>
          </a:prstGeom>
          <a:noFill/>
          <a:ln/>
        </p:spPr>
        <p:txBody>
          <a:bodyPr wrap="square" lIns="0" tIns="0" rIns="0" bIns="0" rtlCol="0" anchor="ctr"/>
          <a:lstStyle/>
          <a:p>
            <a:pPr marL="0" indent="0">
              <a:lnSpc>
                <a:spcPts val="1450"/>
              </a:lnSpc>
              <a:buNone/>
            </a:pPr>
            <a:r>
              <a:rPr lang="en-US" sz="1050" dirty="0">
                <a:solidFill>
                  <a:srgbClr val="525252"/>
                </a:solidFill>
                <a:latin typeface="Arial" pitchFamily="34" charset="0"/>
                <a:ea typeface="Arial" pitchFamily="34" charset="-122"/>
                <a:cs typeface="Arial" pitchFamily="34" charset="-120"/>
              </a:rPr>
              <a:t>A longitudinal per-operator record of randomized interventions with verified doses. Licensable to enterprises deploying agent fleets, and to clinical partners. Nobody else is collecting one.</a:t>
            </a:r>
            <a:endParaRPr lang="en-US" sz="1050" dirty="0"/>
          </a:p>
        </p:txBody>
      </p:sp>
      <p:sp>
        <p:nvSpPr>
          <p:cNvPr id="21" name="Shape 19"/>
          <p:cNvSpPr/>
          <p:nvPr/>
        </p:nvSpPr>
        <p:spPr>
          <a:xfrm>
            <a:off x="777240" y="6053328"/>
            <a:ext cx="10607040" cy="0"/>
          </a:xfrm>
          <a:prstGeom prst="line">
            <a:avLst/>
          </a:prstGeom>
          <a:noFill/>
          <a:ln w="16510">
            <a:solidFill>
              <a:srgbClr val="000000"/>
            </a:solidFill>
            <a:prstDash val="solid"/>
          </a:ln>
        </p:spPr>
        <p:txBody>
          <a:bodyPr/>
          <a:lstStyle/>
          <a:p>
            <a:endParaRPr/>
          </a:p>
        </p:txBody>
      </p:sp>
      <p:sp>
        <p:nvSpPr>
          <p:cNvPr id="22" name="Text 20"/>
          <p:cNvSpPr/>
          <p:nvPr/>
        </p:nvSpPr>
        <p:spPr>
          <a:xfrm>
            <a:off x="777240" y="6163056"/>
            <a:ext cx="10607040" cy="292608"/>
          </a:xfrm>
          <a:prstGeom prst="rect">
            <a:avLst/>
          </a:prstGeom>
          <a:noFill/>
          <a:ln/>
        </p:spPr>
        <p:txBody>
          <a:bodyPr wrap="square" lIns="0" tIns="0" rIns="0" bIns="0" rtlCol="0" anchor="ctr"/>
          <a:lstStyle/>
          <a:p>
            <a:pPr marL="0" indent="0">
              <a:buNone/>
            </a:pPr>
            <a:r>
              <a:rPr lang="en-US" sz="1000" dirty="0">
                <a:solidFill>
                  <a:srgbClr val="8A8A8A"/>
                </a:solidFill>
                <a:latin typeface="Arial" pitchFamily="34" charset="0"/>
                <a:ea typeface="Arial" pitchFamily="34" charset="-122"/>
                <a:cs typeface="Arial" pitchFamily="34" charset="-120"/>
              </a:rPr>
              <a:t>At $999 a month, one avoided hour of a high-value operator's lapse pays for the tool. BOM and hardware margin close in Proto-0.</a:t>
            </a:r>
            <a:endParaRPr lang="en-US"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8">
    <p:bg>
      <p:bgPr>
        <a:solidFill>
          <a:srgbClr val="000000"/>
        </a:solidFill>
        <a:effectLst/>
      </p:bgPr>
    </p:bg>
    <p:spTree>
      <p:nvGrpSpPr>
        <p:cNvPr id="1" name=""/>
        <p:cNvGrpSpPr/>
        <p:nvPr/>
      </p:nvGrpSpPr>
      <p:grpSpPr>
        <a:xfrm>
          <a:off x="0" y="0"/>
          <a:ext cx="0" cy="0"/>
          <a:chOff x="0" y="0"/>
          <a:chExt cx="0" cy="0"/>
        </a:xfrm>
      </p:grpSpPr>
      <p:sp>
        <p:nvSpPr>
          <p:cNvPr id="2" name="Text 0"/>
          <p:cNvSpPr/>
          <p:nvPr/>
        </p:nvSpPr>
        <p:spPr>
          <a:xfrm>
            <a:off x="777240" y="502920"/>
            <a:ext cx="640080" cy="292608"/>
          </a:xfrm>
          <a:prstGeom prst="rect">
            <a:avLst/>
          </a:prstGeom>
          <a:noFill/>
          <a:ln/>
        </p:spPr>
        <p:txBody>
          <a:bodyPr wrap="square" lIns="0" tIns="0" rIns="0" bIns="0" rtlCol="0" anchor="ctr"/>
          <a:lstStyle/>
          <a:p>
            <a:pPr marL="0" indent="0">
              <a:buNone/>
            </a:pPr>
            <a:r>
              <a:rPr lang="en-US" sz="1050" b="1" kern="0" spc="100" dirty="0">
                <a:solidFill>
                  <a:srgbClr val="ABABAB"/>
                </a:solidFill>
                <a:latin typeface="Arial" pitchFamily="34" charset="0"/>
                <a:ea typeface="Arial" pitchFamily="34" charset="-122"/>
                <a:cs typeface="Arial" pitchFamily="34" charset="-120"/>
              </a:rPr>
              <a:t>11</a:t>
            </a:r>
            <a:endParaRPr lang="en-US" sz="1050" dirty="0"/>
          </a:p>
        </p:txBody>
      </p:sp>
      <p:sp>
        <p:nvSpPr>
          <p:cNvPr id="3" name="Text 1"/>
          <p:cNvSpPr/>
          <p:nvPr/>
        </p:nvSpPr>
        <p:spPr>
          <a:xfrm>
            <a:off x="1371600" y="502920"/>
            <a:ext cx="6400800" cy="237744"/>
          </a:xfrm>
          <a:prstGeom prst="rect">
            <a:avLst/>
          </a:prstGeom>
          <a:noFill/>
          <a:ln/>
        </p:spPr>
        <p:txBody>
          <a:bodyPr wrap="square" lIns="0" tIns="0" rIns="0" bIns="0" rtlCol="0" anchor="ctr"/>
          <a:lstStyle/>
          <a:p>
            <a:pPr marL="0" indent="0" algn="l">
              <a:buNone/>
            </a:pPr>
            <a:r>
              <a:rPr lang="en-US" sz="950" b="1" kern="0" spc="260" dirty="0">
                <a:solidFill>
                  <a:srgbClr val="ABABAB"/>
                </a:solidFill>
                <a:latin typeface="Arial" pitchFamily="34" charset="0"/>
                <a:ea typeface="Arial" pitchFamily="34" charset="-122"/>
                <a:cs typeface="Arial" pitchFamily="34" charset="-120"/>
              </a:rPr>
              <a:t>FOUNDERS</a:t>
            </a:r>
            <a:endParaRPr lang="en-US" sz="950" dirty="0"/>
          </a:p>
        </p:txBody>
      </p:sp>
      <p:sp>
        <p:nvSpPr>
          <p:cNvPr id="4" name="Shape 2"/>
          <p:cNvSpPr/>
          <p:nvPr/>
        </p:nvSpPr>
        <p:spPr>
          <a:xfrm>
            <a:off x="777240" y="841248"/>
            <a:ext cx="10607040" cy="0"/>
          </a:xfrm>
          <a:prstGeom prst="line">
            <a:avLst/>
          </a:prstGeom>
          <a:noFill/>
          <a:ln w="15240">
            <a:solidFill>
              <a:srgbClr val="222222"/>
            </a:solidFill>
            <a:prstDash val="solid"/>
          </a:ln>
        </p:spPr>
        <p:txBody>
          <a:bodyPr/>
          <a:lstStyle/>
          <a:p>
            <a:endParaRPr/>
          </a:p>
        </p:txBody>
      </p:sp>
      <p:sp>
        <p:nvSpPr>
          <p:cNvPr id="5" name="Text 3"/>
          <p:cNvSpPr/>
          <p:nvPr/>
        </p:nvSpPr>
        <p:spPr>
          <a:xfrm>
            <a:off x="777240" y="987552"/>
            <a:ext cx="10607040" cy="914400"/>
          </a:xfrm>
          <a:prstGeom prst="rect">
            <a:avLst/>
          </a:prstGeom>
          <a:noFill/>
          <a:ln/>
        </p:spPr>
        <p:txBody>
          <a:bodyPr wrap="square" lIns="0" tIns="0" rIns="0" bIns="0" rtlCol="0" anchor="ctr"/>
          <a:lstStyle/>
          <a:p>
            <a:pPr marL="0" indent="0">
              <a:lnSpc>
                <a:spcPts val="3520"/>
              </a:lnSpc>
              <a:buNone/>
            </a:pPr>
            <a:r>
              <a:rPr lang="en-US" sz="3200" b="1" dirty="0">
                <a:solidFill>
                  <a:srgbClr val="FFFFFF"/>
                </a:solidFill>
                <a:latin typeface="Georgia" pitchFamily="34" charset="0"/>
                <a:ea typeface="Georgia" pitchFamily="34" charset="-122"/>
                <a:cs typeface="Georgia" pitchFamily="34" charset="-120"/>
              </a:rPr>
              <a:t>Two founders, Three years, one problem.</a:t>
            </a:r>
            <a:endParaRPr lang="en-US" sz="3200" dirty="0"/>
          </a:p>
        </p:txBody>
      </p:sp>
      <p:sp>
        <p:nvSpPr>
          <p:cNvPr id="6" name="Text 4"/>
          <p:cNvSpPr/>
          <p:nvPr/>
        </p:nvSpPr>
        <p:spPr>
          <a:xfrm>
            <a:off x="777240" y="1883664"/>
            <a:ext cx="10058400" cy="960120"/>
          </a:xfrm>
          <a:prstGeom prst="rect">
            <a:avLst/>
          </a:prstGeom>
          <a:noFill/>
          <a:ln/>
        </p:spPr>
        <p:txBody>
          <a:bodyPr wrap="square" lIns="0" tIns="0" rIns="0" bIns="0" rtlCol="0" anchor="ctr"/>
          <a:lstStyle/>
          <a:p>
            <a:pPr marL="0" indent="0">
              <a:lnSpc>
                <a:spcPts val="1900"/>
              </a:lnSpc>
              <a:buNone/>
            </a:pPr>
            <a:r>
              <a:rPr lang="en-US" sz="1300" dirty="0">
                <a:solidFill>
                  <a:srgbClr val="ABABAB"/>
                </a:solidFill>
                <a:latin typeface="Georgia" pitchFamily="34" charset="0"/>
                <a:ea typeface="Georgia" pitchFamily="34" charset="-122"/>
                <a:cs typeface="Georgia" pitchFamily="34" charset="-120"/>
              </a:rPr>
              <a:t>We met at a Stevens startup event in 2023, both fresh graduate students research background. We have argued about attention, cognition and where the species is heading ever since. Niraj wrote the essay and filed the patent; Jishan reviewed the essay. We split cleanly along the two halves this needs.</a:t>
            </a:r>
            <a:endParaRPr lang="en-US" sz="1300" dirty="0"/>
          </a:p>
        </p:txBody>
      </p:sp>
      <p:sp>
        <p:nvSpPr>
          <p:cNvPr id="7" name="Shape 5"/>
          <p:cNvSpPr/>
          <p:nvPr/>
        </p:nvSpPr>
        <p:spPr>
          <a:xfrm>
            <a:off x="777240" y="3063240"/>
            <a:ext cx="5029200" cy="0"/>
          </a:xfrm>
          <a:prstGeom prst="line">
            <a:avLst/>
          </a:prstGeom>
          <a:noFill/>
          <a:ln w="17780">
            <a:solidFill>
              <a:srgbClr val="FFFFFF"/>
            </a:solidFill>
            <a:prstDash val="solid"/>
          </a:ln>
        </p:spPr>
        <p:txBody>
          <a:bodyPr/>
          <a:lstStyle/>
          <a:p>
            <a:endParaRPr/>
          </a:p>
        </p:txBody>
      </p:sp>
      <p:sp>
        <p:nvSpPr>
          <p:cNvPr id="8" name="Text 6"/>
          <p:cNvSpPr/>
          <p:nvPr/>
        </p:nvSpPr>
        <p:spPr>
          <a:xfrm>
            <a:off x="777240" y="3182112"/>
            <a:ext cx="5029200" cy="310896"/>
          </a:xfrm>
          <a:prstGeom prst="rect">
            <a:avLst/>
          </a:prstGeom>
          <a:noFill/>
          <a:ln/>
        </p:spPr>
        <p:txBody>
          <a:bodyPr wrap="square" lIns="0" tIns="0" rIns="0" bIns="0" rtlCol="0" anchor="ctr"/>
          <a:lstStyle/>
          <a:p>
            <a:pPr marL="0" indent="0">
              <a:buNone/>
            </a:pPr>
            <a:r>
              <a:rPr lang="en-US" sz="2000" b="1" dirty="0">
                <a:solidFill>
                  <a:srgbClr val="FFFFFF"/>
                </a:solidFill>
                <a:latin typeface="Georgia" pitchFamily="34" charset="0"/>
                <a:ea typeface="Georgia" pitchFamily="34" charset="-122"/>
                <a:cs typeface="Georgia" pitchFamily="34" charset="-120"/>
              </a:rPr>
              <a:t>NIRAJ GOHIL</a:t>
            </a:r>
            <a:endParaRPr lang="en-US" sz="2000" dirty="0"/>
          </a:p>
        </p:txBody>
      </p:sp>
      <p:sp>
        <p:nvSpPr>
          <p:cNvPr id="9" name="Text 7"/>
          <p:cNvSpPr/>
          <p:nvPr/>
        </p:nvSpPr>
        <p:spPr>
          <a:xfrm>
            <a:off x="777240" y="3538728"/>
            <a:ext cx="5029200" cy="237744"/>
          </a:xfrm>
          <a:prstGeom prst="rect">
            <a:avLst/>
          </a:prstGeom>
          <a:noFill/>
          <a:ln/>
        </p:spPr>
        <p:txBody>
          <a:bodyPr wrap="square" lIns="0" tIns="0" rIns="0" bIns="0" rtlCol="0" anchor="ctr"/>
          <a:lstStyle/>
          <a:p>
            <a:pPr marL="0" indent="0" algn="l">
              <a:buNone/>
            </a:pPr>
            <a:r>
              <a:rPr lang="en-US" sz="850" b="1" kern="0" spc="260" dirty="0">
                <a:solidFill>
                  <a:srgbClr val="8A8A8A"/>
                </a:solidFill>
                <a:latin typeface="Arial" pitchFamily="34" charset="0"/>
                <a:ea typeface="Arial" pitchFamily="34" charset="-122"/>
                <a:cs typeface="Arial" pitchFamily="34" charset="-120"/>
              </a:rPr>
              <a:t>TECHNICAL  ·  SYSTEMS, SIGNAL, CAUSAL ARCHITECTURE</a:t>
            </a:r>
            <a:endParaRPr lang="en-US" sz="850" dirty="0"/>
          </a:p>
        </p:txBody>
      </p:sp>
      <p:sp>
        <p:nvSpPr>
          <p:cNvPr id="11" name="Text 9"/>
          <p:cNvSpPr/>
          <p:nvPr/>
        </p:nvSpPr>
        <p:spPr>
          <a:xfrm>
            <a:off x="796588" y="3853874"/>
            <a:ext cx="4791456" cy="438912"/>
          </a:xfrm>
          <a:prstGeom prst="rect">
            <a:avLst/>
          </a:prstGeom>
          <a:noFill/>
          <a:ln/>
        </p:spPr>
        <p:txBody>
          <a:bodyPr wrap="square" lIns="0" tIns="0" rIns="0" bIns="0" rtlCol="0" anchor="ctr"/>
          <a:lstStyle/>
          <a:p>
            <a:pPr marL="0" indent="0">
              <a:lnSpc>
                <a:spcPts val="1250"/>
              </a:lnSpc>
              <a:buNone/>
            </a:pPr>
            <a:r>
              <a:rPr lang="en-US" sz="950" b="1" dirty="0">
                <a:solidFill>
                  <a:srgbClr val="525252"/>
                </a:solidFill>
                <a:latin typeface="Arial" pitchFamily="34" charset="0"/>
                <a:ea typeface="Arial" pitchFamily="34" charset="-122"/>
                <a:cs typeface="Arial" pitchFamily="34" charset="-120"/>
              </a:rPr>
              <a:t>-  </a:t>
            </a:r>
            <a:r>
              <a:rPr lang="en-US" sz="950" dirty="0">
                <a:solidFill>
                  <a:srgbClr val="ABABAB"/>
                </a:solidFill>
                <a:latin typeface="Arial" pitchFamily="34" charset="0"/>
                <a:ea typeface="Arial" pitchFamily="34" charset="-122"/>
                <a:cs typeface="Arial" pitchFamily="34" charset="-120"/>
              </a:rPr>
              <a:t>Systems engineer and researcher. Models complex systems to find their binding constraint.</a:t>
            </a:r>
            <a:endParaRPr lang="en-US" sz="950" dirty="0"/>
          </a:p>
        </p:txBody>
      </p:sp>
      <p:sp>
        <p:nvSpPr>
          <p:cNvPr id="13" name="Text 11"/>
          <p:cNvSpPr/>
          <p:nvPr/>
        </p:nvSpPr>
        <p:spPr>
          <a:xfrm>
            <a:off x="796588" y="4311074"/>
            <a:ext cx="4791456" cy="438912"/>
          </a:xfrm>
          <a:prstGeom prst="rect">
            <a:avLst/>
          </a:prstGeom>
          <a:noFill/>
          <a:ln/>
        </p:spPr>
        <p:txBody>
          <a:bodyPr wrap="square" lIns="0" tIns="0" rIns="0" bIns="0" rtlCol="0" anchor="ctr"/>
          <a:lstStyle/>
          <a:p>
            <a:pPr marL="0" indent="0">
              <a:lnSpc>
                <a:spcPts val="1250"/>
              </a:lnSpc>
              <a:buNone/>
            </a:pPr>
            <a:r>
              <a:rPr lang="en-US" sz="950" b="1" dirty="0">
                <a:solidFill>
                  <a:srgbClr val="525252"/>
                </a:solidFill>
                <a:latin typeface="Arial" pitchFamily="34" charset="0"/>
                <a:ea typeface="Arial" pitchFamily="34" charset="-122"/>
                <a:cs typeface="Arial" pitchFamily="34" charset="-120"/>
              </a:rPr>
              <a:t>-  </a:t>
            </a:r>
            <a:r>
              <a:rPr lang="en-US" sz="950" dirty="0">
                <a:solidFill>
                  <a:srgbClr val="ABABAB"/>
                </a:solidFill>
                <a:latin typeface="Arial" pitchFamily="34" charset="0"/>
                <a:ea typeface="Arial" pitchFamily="34" charset="-122"/>
                <a:cs typeface="Arial" pitchFamily="34" charset="-120"/>
              </a:rPr>
              <a:t>Two first-authored arXiv papers with Argonne National Laboratory collaborators, on hydrogen LCA and model-based systems engineering.</a:t>
            </a:r>
            <a:endParaRPr lang="en-US" sz="950" dirty="0"/>
          </a:p>
        </p:txBody>
      </p:sp>
      <p:sp>
        <p:nvSpPr>
          <p:cNvPr id="15" name="Text 13"/>
          <p:cNvSpPr/>
          <p:nvPr/>
        </p:nvSpPr>
        <p:spPr>
          <a:xfrm>
            <a:off x="796588" y="4768274"/>
            <a:ext cx="4791456" cy="438912"/>
          </a:xfrm>
          <a:prstGeom prst="rect">
            <a:avLst/>
          </a:prstGeom>
          <a:noFill/>
          <a:ln/>
        </p:spPr>
        <p:txBody>
          <a:bodyPr wrap="square" lIns="0" tIns="0" rIns="0" bIns="0" rtlCol="0" anchor="ctr"/>
          <a:lstStyle/>
          <a:p>
            <a:pPr marL="0" indent="0">
              <a:lnSpc>
                <a:spcPts val="1250"/>
              </a:lnSpc>
              <a:buNone/>
            </a:pPr>
            <a:r>
              <a:rPr lang="en-US" sz="950" b="1" dirty="0">
                <a:solidFill>
                  <a:srgbClr val="525252"/>
                </a:solidFill>
                <a:latin typeface="Arial" pitchFamily="34" charset="0"/>
                <a:ea typeface="Arial" pitchFamily="34" charset="-122"/>
                <a:cs typeface="Arial" pitchFamily="34" charset="-120"/>
              </a:rPr>
              <a:t>-  </a:t>
            </a:r>
            <a:r>
              <a:rPr lang="en-US" sz="950" dirty="0">
                <a:solidFill>
                  <a:srgbClr val="ABABAB"/>
                </a:solidFill>
                <a:latin typeface="Arial" pitchFamily="34" charset="0"/>
                <a:ea typeface="Arial" pitchFamily="34" charset="-122"/>
                <a:cs typeface="Arial" pitchFamily="34" charset="-120"/>
              </a:rPr>
              <a:t>Single authored system-dynamics model of the US semiconductor supply chain.</a:t>
            </a:r>
            <a:endParaRPr lang="en-US" sz="950" dirty="0"/>
          </a:p>
        </p:txBody>
      </p:sp>
      <p:sp>
        <p:nvSpPr>
          <p:cNvPr id="17" name="Text 15"/>
          <p:cNvSpPr/>
          <p:nvPr/>
        </p:nvSpPr>
        <p:spPr>
          <a:xfrm>
            <a:off x="796588" y="5225474"/>
            <a:ext cx="4791456" cy="438912"/>
          </a:xfrm>
          <a:prstGeom prst="rect">
            <a:avLst/>
          </a:prstGeom>
          <a:noFill/>
          <a:ln/>
        </p:spPr>
        <p:txBody>
          <a:bodyPr wrap="square" lIns="0" tIns="0" rIns="0" bIns="0" rtlCol="0" anchor="ctr"/>
          <a:lstStyle/>
          <a:p>
            <a:pPr marL="0" indent="0">
              <a:lnSpc>
                <a:spcPts val="1250"/>
              </a:lnSpc>
              <a:buNone/>
            </a:pPr>
            <a:r>
              <a:rPr lang="en-US" sz="950" b="1" dirty="0">
                <a:solidFill>
                  <a:srgbClr val="525252"/>
                </a:solidFill>
                <a:latin typeface="Arial" pitchFamily="34" charset="0"/>
                <a:ea typeface="Arial" pitchFamily="34" charset="-122"/>
                <a:cs typeface="Arial" pitchFamily="34" charset="-120"/>
              </a:rPr>
              <a:t>- </a:t>
            </a:r>
            <a:r>
              <a:rPr lang="en-US" sz="950" dirty="0">
                <a:solidFill>
                  <a:srgbClr val="ABABAB"/>
                </a:solidFill>
                <a:latin typeface="Arial" pitchFamily="34" charset="0"/>
                <a:ea typeface="Arial" pitchFamily="34" charset="-122"/>
                <a:cs typeface="Arial" pitchFamily="34" charset="-120"/>
              </a:rPr>
              <a:t>Wrote the essay and drafted and filed the 27-claim patent, pro se.</a:t>
            </a:r>
            <a:endParaRPr lang="en-US" sz="950" dirty="0"/>
          </a:p>
        </p:txBody>
      </p:sp>
      <p:sp>
        <p:nvSpPr>
          <p:cNvPr id="20" name="Shape 18"/>
          <p:cNvSpPr/>
          <p:nvPr/>
        </p:nvSpPr>
        <p:spPr>
          <a:xfrm>
            <a:off x="6263640" y="3063240"/>
            <a:ext cx="5029200" cy="0"/>
          </a:xfrm>
          <a:prstGeom prst="line">
            <a:avLst/>
          </a:prstGeom>
          <a:noFill/>
          <a:ln w="17780">
            <a:solidFill>
              <a:srgbClr val="FFFFFF"/>
            </a:solidFill>
            <a:prstDash val="solid"/>
          </a:ln>
        </p:spPr>
        <p:txBody>
          <a:bodyPr/>
          <a:lstStyle/>
          <a:p>
            <a:endParaRPr/>
          </a:p>
        </p:txBody>
      </p:sp>
      <p:sp>
        <p:nvSpPr>
          <p:cNvPr id="21" name="Text 19"/>
          <p:cNvSpPr/>
          <p:nvPr/>
        </p:nvSpPr>
        <p:spPr>
          <a:xfrm>
            <a:off x="6263640" y="3182112"/>
            <a:ext cx="5029200" cy="310896"/>
          </a:xfrm>
          <a:prstGeom prst="rect">
            <a:avLst/>
          </a:prstGeom>
          <a:noFill/>
          <a:ln/>
        </p:spPr>
        <p:txBody>
          <a:bodyPr wrap="square" lIns="0" tIns="0" rIns="0" bIns="0" rtlCol="0" anchor="ctr"/>
          <a:lstStyle/>
          <a:p>
            <a:pPr marL="0" indent="0">
              <a:buNone/>
            </a:pPr>
            <a:r>
              <a:rPr lang="en-US" sz="2000" b="1" dirty="0">
                <a:solidFill>
                  <a:srgbClr val="FFFFFF"/>
                </a:solidFill>
                <a:latin typeface="Georgia" pitchFamily="34" charset="0"/>
                <a:ea typeface="Georgia" pitchFamily="34" charset="-122"/>
                <a:cs typeface="Georgia" pitchFamily="34" charset="-120"/>
              </a:rPr>
              <a:t>JISHAN RAJPAL</a:t>
            </a:r>
            <a:endParaRPr lang="en-US" sz="2000" dirty="0"/>
          </a:p>
        </p:txBody>
      </p:sp>
      <p:sp>
        <p:nvSpPr>
          <p:cNvPr id="22" name="Text 20"/>
          <p:cNvSpPr/>
          <p:nvPr/>
        </p:nvSpPr>
        <p:spPr>
          <a:xfrm>
            <a:off x="6263640" y="3538728"/>
            <a:ext cx="5151120" cy="237744"/>
          </a:xfrm>
          <a:prstGeom prst="rect">
            <a:avLst/>
          </a:prstGeom>
          <a:noFill/>
          <a:ln/>
        </p:spPr>
        <p:txBody>
          <a:bodyPr wrap="square" lIns="0" tIns="0" rIns="0" bIns="0" rtlCol="0" anchor="ctr"/>
          <a:lstStyle/>
          <a:p>
            <a:pPr marL="0" indent="0" algn="l">
              <a:buNone/>
            </a:pPr>
            <a:r>
              <a:rPr lang="en-US" sz="850" b="1" kern="0" spc="260" dirty="0">
                <a:solidFill>
                  <a:srgbClr val="8A8A8A"/>
                </a:solidFill>
                <a:latin typeface="Arial" pitchFamily="34" charset="0"/>
                <a:ea typeface="Arial" pitchFamily="34" charset="-122"/>
                <a:cs typeface="Arial" pitchFamily="34" charset="-120"/>
              </a:rPr>
              <a:t>PRODUCT   ·  GTM, TRIALS, USERS, OPERATIONS</a:t>
            </a:r>
            <a:endParaRPr lang="en-US" sz="850" dirty="0"/>
          </a:p>
        </p:txBody>
      </p:sp>
      <p:sp>
        <p:nvSpPr>
          <p:cNvPr id="24" name="Text 22"/>
          <p:cNvSpPr/>
          <p:nvPr/>
        </p:nvSpPr>
        <p:spPr>
          <a:xfrm>
            <a:off x="6263640" y="3772223"/>
            <a:ext cx="4791456" cy="438912"/>
          </a:xfrm>
          <a:prstGeom prst="rect">
            <a:avLst/>
          </a:prstGeom>
          <a:noFill/>
          <a:ln/>
        </p:spPr>
        <p:txBody>
          <a:bodyPr wrap="square" lIns="0" tIns="0" rIns="0" bIns="0" rtlCol="0" anchor="ctr"/>
          <a:lstStyle/>
          <a:p>
            <a:pPr marL="0" indent="0">
              <a:lnSpc>
                <a:spcPts val="1250"/>
              </a:lnSpc>
              <a:buNone/>
            </a:pPr>
            <a:r>
              <a:rPr lang="en-US" sz="950" b="1" dirty="0">
                <a:solidFill>
                  <a:srgbClr val="525252"/>
                </a:solidFill>
                <a:latin typeface="Arial" pitchFamily="34" charset="0"/>
                <a:ea typeface="Arial" pitchFamily="34" charset="-122"/>
                <a:cs typeface="Arial" pitchFamily="34" charset="-120"/>
              </a:rPr>
              <a:t>-  </a:t>
            </a:r>
            <a:r>
              <a:rPr lang="en-US" sz="950" dirty="0">
                <a:solidFill>
                  <a:srgbClr val="ABABAB"/>
                </a:solidFill>
                <a:latin typeface="Arial" pitchFamily="34" charset="0"/>
                <a:ea typeface="Arial" pitchFamily="34" charset="-122"/>
                <a:cs typeface="Arial" pitchFamily="34" charset="-120"/>
              </a:rPr>
              <a:t>Product and operations. Has carried a quota and shipped with engineers.</a:t>
            </a:r>
            <a:endParaRPr lang="en-US" sz="950" dirty="0"/>
          </a:p>
        </p:txBody>
      </p:sp>
      <p:sp>
        <p:nvSpPr>
          <p:cNvPr id="26" name="Text 24"/>
          <p:cNvSpPr/>
          <p:nvPr/>
        </p:nvSpPr>
        <p:spPr>
          <a:xfrm>
            <a:off x="6263640" y="4229423"/>
            <a:ext cx="4791456" cy="438912"/>
          </a:xfrm>
          <a:prstGeom prst="rect">
            <a:avLst/>
          </a:prstGeom>
          <a:noFill/>
          <a:ln/>
        </p:spPr>
        <p:txBody>
          <a:bodyPr wrap="square" lIns="0" tIns="0" rIns="0" bIns="0" rtlCol="0" anchor="ctr"/>
          <a:lstStyle/>
          <a:p>
            <a:pPr marL="0" indent="0">
              <a:lnSpc>
                <a:spcPts val="1250"/>
              </a:lnSpc>
              <a:buNone/>
            </a:pPr>
            <a:r>
              <a:rPr lang="en-US" sz="950" b="1" dirty="0">
                <a:solidFill>
                  <a:srgbClr val="525252"/>
                </a:solidFill>
                <a:latin typeface="Arial" pitchFamily="34" charset="0"/>
                <a:ea typeface="Arial" pitchFamily="34" charset="-122"/>
                <a:cs typeface="Arial" pitchFamily="34" charset="-120"/>
              </a:rPr>
              <a:t>-  </a:t>
            </a:r>
            <a:r>
              <a:rPr lang="en-US" sz="950" dirty="0">
                <a:solidFill>
                  <a:srgbClr val="ABABAB"/>
                </a:solidFill>
                <a:latin typeface="Arial" pitchFamily="34" charset="0"/>
                <a:ea typeface="Arial" pitchFamily="34" charset="-122"/>
                <a:cs typeface="Arial" pitchFamily="34" charset="-120"/>
              </a:rPr>
              <a:t>Ran A/B tests, agile rollouts and retention as an e-commerce product manager; closed $56K of B2B in one month.</a:t>
            </a:r>
            <a:endParaRPr lang="en-US" sz="950" dirty="0"/>
          </a:p>
        </p:txBody>
      </p:sp>
      <p:sp>
        <p:nvSpPr>
          <p:cNvPr id="28" name="Text 26"/>
          <p:cNvSpPr/>
          <p:nvPr/>
        </p:nvSpPr>
        <p:spPr>
          <a:xfrm>
            <a:off x="6263640" y="4686623"/>
            <a:ext cx="4791456" cy="438912"/>
          </a:xfrm>
          <a:prstGeom prst="rect">
            <a:avLst/>
          </a:prstGeom>
          <a:noFill/>
          <a:ln/>
        </p:spPr>
        <p:txBody>
          <a:bodyPr wrap="square" lIns="0" tIns="0" rIns="0" bIns="0" rtlCol="0" anchor="ctr"/>
          <a:lstStyle/>
          <a:p>
            <a:pPr marL="0" indent="0">
              <a:lnSpc>
                <a:spcPts val="1250"/>
              </a:lnSpc>
              <a:buNone/>
            </a:pPr>
            <a:r>
              <a:rPr lang="en-US" sz="950" b="1" dirty="0">
                <a:solidFill>
                  <a:srgbClr val="525252"/>
                </a:solidFill>
                <a:latin typeface="Arial" pitchFamily="34" charset="0"/>
                <a:ea typeface="Arial" pitchFamily="34" charset="-122"/>
                <a:cs typeface="Arial" pitchFamily="34" charset="-120"/>
              </a:rPr>
              <a:t>-  </a:t>
            </a:r>
            <a:r>
              <a:rPr lang="en-US" sz="950" dirty="0">
                <a:solidFill>
                  <a:srgbClr val="ABABAB"/>
                </a:solidFill>
                <a:latin typeface="Arial" pitchFamily="34" charset="0"/>
                <a:ea typeface="Arial" pitchFamily="34" charset="-122"/>
                <a:cs typeface="Arial" pitchFamily="34" charset="-120"/>
              </a:rPr>
              <a:t>Assistant Project Manager running live field execution on NYC public-housing restoration: scheduling, subcontractors, QA/QC, closeout.</a:t>
            </a:r>
            <a:endParaRPr lang="en-US" sz="950" dirty="0"/>
          </a:p>
        </p:txBody>
      </p:sp>
      <p:sp>
        <p:nvSpPr>
          <p:cNvPr id="30" name="Text 28"/>
          <p:cNvSpPr/>
          <p:nvPr/>
        </p:nvSpPr>
        <p:spPr>
          <a:xfrm>
            <a:off x="6263640" y="5143823"/>
            <a:ext cx="4791456" cy="438912"/>
          </a:xfrm>
          <a:prstGeom prst="rect">
            <a:avLst/>
          </a:prstGeom>
          <a:noFill/>
          <a:ln/>
        </p:spPr>
        <p:txBody>
          <a:bodyPr wrap="square" lIns="0" tIns="0" rIns="0" bIns="0" rtlCol="0" anchor="ctr"/>
          <a:lstStyle/>
          <a:p>
            <a:pPr marL="0" indent="0">
              <a:lnSpc>
                <a:spcPts val="1250"/>
              </a:lnSpc>
              <a:buNone/>
            </a:pPr>
            <a:r>
              <a:rPr lang="en-US" sz="950" b="1" dirty="0">
                <a:solidFill>
                  <a:srgbClr val="525252"/>
                </a:solidFill>
                <a:latin typeface="Arial" pitchFamily="34" charset="0"/>
                <a:ea typeface="Arial" pitchFamily="34" charset="-122"/>
                <a:cs typeface="Arial" pitchFamily="34" charset="-120"/>
              </a:rPr>
              <a:t>-  </a:t>
            </a:r>
            <a:r>
              <a:rPr lang="en-US" sz="950" dirty="0">
                <a:solidFill>
                  <a:srgbClr val="ABABAB"/>
                </a:solidFill>
                <a:latin typeface="Arial" pitchFamily="34" charset="0"/>
                <a:ea typeface="Arial" pitchFamily="34" charset="-122"/>
                <a:cs typeface="Arial" pitchFamily="34" charset="-120"/>
              </a:rPr>
              <a:t>Co-author, Springer LNCE 364 (ISSI 2022), a 300-run sensitivity study on building performance.</a:t>
            </a:r>
            <a:endParaRPr lang="en-US" sz="950" dirty="0"/>
          </a:p>
        </p:txBody>
      </p:sp>
      <p:sp>
        <p:nvSpPr>
          <p:cNvPr id="33" name="Text 31"/>
          <p:cNvSpPr/>
          <p:nvPr/>
        </p:nvSpPr>
        <p:spPr>
          <a:xfrm>
            <a:off x="777240" y="6355080"/>
            <a:ext cx="8412480" cy="256032"/>
          </a:xfrm>
          <a:prstGeom prst="rect">
            <a:avLst/>
          </a:prstGeom>
          <a:noFill/>
          <a:ln/>
        </p:spPr>
        <p:txBody>
          <a:bodyPr wrap="square" lIns="0" tIns="0" rIns="0" bIns="0" rtlCol="0" anchor="ctr"/>
          <a:lstStyle/>
          <a:p>
            <a:pPr marL="0" indent="0">
              <a:buNone/>
            </a:pPr>
            <a:r>
              <a:rPr lang="en-US" sz="850" dirty="0">
                <a:solidFill>
                  <a:srgbClr val="5A5A5A"/>
                </a:solidFill>
                <a:latin typeface="Arial" pitchFamily="34" charset="0"/>
                <a:ea typeface="Arial" pitchFamily="34" charset="-122"/>
                <a:cs typeface="Arial" pitchFamily="34" charset="-120"/>
              </a:rPr>
              <a:t>Complementary by construction: one owns whether the device works, the other owns whether anyone uses it. Still hiring analog and firmware for the build.</a:t>
            </a:r>
            <a:endParaRPr lang="en-US" sz="850" dirty="0"/>
          </a:p>
        </p:txBody>
      </p:sp>
      <p:pic>
        <p:nvPicPr>
          <p:cNvPr id="34" name="Image 0" descr="logo/f0_w.png"/>
          <p:cNvPicPr>
            <a:picLocks noChangeAspect="1"/>
          </p:cNvPicPr>
          <p:nvPr/>
        </p:nvPicPr>
        <p:blipFill>
          <a:blip r:embed="rId3"/>
          <a:stretch>
            <a:fillRect/>
          </a:stretch>
        </p:blipFill>
        <p:spPr>
          <a:xfrm>
            <a:off x="10710367" y="6309360"/>
            <a:ext cx="173736" cy="173736"/>
          </a:xfrm>
          <a:prstGeom prst="rect">
            <a:avLst/>
          </a:prstGeom>
        </p:spPr>
      </p:pic>
      <p:sp>
        <p:nvSpPr>
          <p:cNvPr id="35" name="Text 32"/>
          <p:cNvSpPr/>
          <p:nvPr/>
        </p:nvSpPr>
        <p:spPr>
          <a:xfrm>
            <a:off x="10948111" y="6355080"/>
            <a:ext cx="822960" cy="256032"/>
          </a:xfrm>
          <a:prstGeom prst="rect">
            <a:avLst/>
          </a:prstGeom>
          <a:noFill/>
          <a:ln/>
        </p:spPr>
        <p:txBody>
          <a:bodyPr wrap="square" lIns="0" tIns="0" rIns="0" bIns="0" rtlCol="0" anchor="ctr"/>
          <a:lstStyle/>
          <a:p>
            <a:pPr marL="0" indent="0">
              <a:buNone/>
            </a:pPr>
            <a:r>
              <a:rPr lang="en-US" sz="850" kern="0" spc="140" dirty="0">
                <a:solidFill>
                  <a:srgbClr val="5A5A5A"/>
                </a:solidFill>
                <a:latin typeface="Arial" pitchFamily="34" charset="0"/>
                <a:ea typeface="Arial" pitchFamily="34" charset="-122"/>
                <a:cs typeface="Arial" pitchFamily="34" charset="-120"/>
              </a:rPr>
              <a:t>SCOPE  12</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502920"/>
            <a:ext cx="640080" cy="292608"/>
          </a:xfrm>
          <a:prstGeom prst="rect">
            <a:avLst/>
          </a:prstGeom>
          <a:noFill/>
          <a:ln/>
        </p:spPr>
        <p:txBody>
          <a:bodyPr wrap="square" lIns="0" tIns="0" rIns="0" bIns="0" rtlCol="0" anchor="ctr"/>
          <a:lstStyle/>
          <a:p>
            <a:pPr marL="0" indent="0">
              <a:buNone/>
            </a:pPr>
            <a:r>
              <a:rPr lang="en-US" sz="1050" b="1" kern="0" spc="100" dirty="0">
                <a:solidFill>
                  <a:srgbClr val="8A8A8A"/>
                </a:solidFill>
                <a:latin typeface="Arial" pitchFamily="34" charset="0"/>
                <a:ea typeface="Arial" pitchFamily="34" charset="-122"/>
                <a:cs typeface="Arial" pitchFamily="34" charset="-120"/>
              </a:rPr>
              <a:t>12</a:t>
            </a:r>
            <a:endParaRPr lang="en-US" sz="1050" dirty="0"/>
          </a:p>
        </p:txBody>
      </p:sp>
      <p:sp>
        <p:nvSpPr>
          <p:cNvPr id="3" name="Text 1"/>
          <p:cNvSpPr/>
          <p:nvPr/>
        </p:nvSpPr>
        <p:spPr>
          <a:xfrm>
            <a:off x="1371600" y="502920"/>
            <a:ext cx="6400800" cy="237744"/>
          </a:xfrm>
          <a:prstGeom prst="rect">
            <a:avLst/>
          </a:prstGeom>
          <a:noFill/>
          <a:ln/>
        </p:spPr>
        <p:txBody>
          <a:bodyPr wrap="square" lIns="0" tIns="0" rIns="0" bIns="0" rtlCol="0" anchor="ctr"/>
          <a:lstStyle/>
          <a:p>
            <a:pPr marL="0" indent="0" algn="l">
              <a:buNone/>
            </a:pPr>
            <a:r>
              <a:rPr lang="en-US" sz="950" b="1" kern="0" spc="260" dirty="0">
                <a:solidFill>
                  <a:srgbClr val="8A8A8A"/>
                </a:solidFill>
                <a:latin typeface="Arial" pitchFamily="34" charset="0"/>
                <a:ea typeface="Arial" pitchFamily="34" charset="-122"/>
                <a:cs typeface="Arial" pitchFamily="34" charset="-120"/>
              </a:rPr>
              <a:t>WHY NOW, WHY US, WHY YOU</a:t>
            </a:r>
            <a:endParaRPr lang="en-US" sz="950" dirty="0"/>
          </a:p>
        </p:txBody>
      </p:sp>
      <p:sp>
        <p:nvSpPr>
          <p:cNvPr id="4" name="Shape 2"/>
          <p:cNvSpPr/>
          <p:nvPr/>
        </p:nvSpPr>
        <p:spPr>
          <a:xfrm>
            <a:off x="777240" y="841248"/>
            <a:ext cx="10607040" cy="0"/>
          </a:xfrm>
          <a:prstGeom prst="line">
            <a:avLst/>
          </a:prstGeom>
          <a:noFill/>
          <a:ln w="15240">
            <a:solidFill>
              <a:srgbClr val="EBEBEB"/>
            </a:solidFill>
            <a:prstDash val="solid"/>
          </a:ln>
        </p:spPr>
        <p:txBody>
          <a:bodyPr/>
          <a:lstStyle/>
          <a:p>
            <a:endParaRPr/>
          </a:p>
        </p:txBody>
      </p:sp>
      <p:sp>
        <p:nvSpPr>
          <p:cNvPr id="5" name="Text 3"/>
          <p:cNvSpPr/>
          <p:nvPr/>
        </p:nvSpPr>
        <p:spPr>
          <a:xfrm>
            <a:off x="777240" y="987552"/>
            <a:ext cx="10607040" cy="914400"/>
          </a:xfrm>
          <a:prstGeom prst="rect">
            <a:avLst/>
          </a:prstGeom>
          <a:noFill/>
          <a:ln/>
        </p:spPr>
        <p:txBody>
          <a:bodyPr wrap="square" lIns="0" tIns="0" rIns="0" bIns="0" rtlCol="0" anchor="ctr"/>
          <a:lstStyle/>
          <a:p>
            <a:pPr marL="0" indent="0">
              <a:lnSpc>
                <a:spcPts val="3740"/>
              </a:lnSpc>
              <a:buNone/>
            </a:pPr>
            <a:r>
              <a:rPr lang="en-US" sz="3400" b="1" dirty="0">
                <a:solidFill>
                  <a:srgbClr val="000000"/>
                </a:solidFill>
                <a:latin typeface="Georgia" pitchFamily="34" charset="0"/>
                <a:ea typeface="Georgia" pitchFamily="34" charset="-122"/>
                <a:cs typeface="Georgia" pitchFamily="34" charset="-120"/>
              </a:rPr>
              <a:t>The company follows the argument.</a:t>
            </a:r>
            <a:endParaRPr lang="en-US" sz="3400" dirty="0"/>
          </a:p>
        </p:txBody>
      </p:sp>
      <p:sp>
        <p:nvSpPr>
          <p:cNvPr id="6" name="Text 4"/>
          <p:cNvSpPr/>
          <p:nvPr/>
        </p:nvSpPr>
        <p:spPr>
          <a:xfrm>
            <a:off x="777240" y="1883664"/>
            <a:ext cx="10058400" cy="960120"/>
          </a:xfrm>
          <a:prstGeom prst="rect">
            <a:avLst/>
          </a:prstGeom>
          <a:noFill/>
          <a:ln/>
        </p:spPr>
        <p:txBody>
          <a:bodyPr wrap="square" lIns="0" tIns="0" rIns="0" bIns="0" rtlCol="0" anchor="ctr"/>
          <a:lstStyle/>
          <a:p>
            <a:pPr marL="0" indent="0">
              <a:lnSpc>
                <a:spcPts val="1900"/>
              </a:lnSpc>
              <a:buNone/>
            </a:pPr>
            <a:r>
              <a:rPr lang="en-US" sz="1300" dirty="0">
                <a:solidFill>
                  <a:srgbClr val="525252"/>
                </a:solidFill>
                <a:latin typeface="Georgia" pitchFamily="34" charset="0"/>
                <a:ea typeface="Georgia" pitchFamily="34" charset="-122"/>
                <a:cs typeface="Georgia" pitchFamily="34" charset="-120"/>
              </a:rPr>
              <a:t>This did not start as a device looking for a problem. It started as two people arguing about attention for years, which produced an essay, which produced a patent, which is now ready to build.</a:t>
            </a:r>
            <a:endParaRPr lang="en-US" sz="1300" dirty="0"/>
          </a:p>
        </p:txBody>
      </p:sp>
      <p:sp>
        <p:nvSpPr>
          <p:cNvPr id="7" name="Shape 5"/>
          <p:cNvSpPr/>
          <p:nvPr/>
        </p:nvSpPr>
        <p:spPr>
          <a:xfrm>
            <a:off x="777240" y="2880360"/>
            <a:ext cx="3346704" cy="0"/>
          </a:xfrm>
          <a:prstGeom prst="line">
            <a:avLst/>
          </a:prstGeom>
          <a:noFill/>
          <a:ln w="17780">
            <a:solidFill>
              <a:srgbClr val="000000"/>
            </a:solidFill>
            <a:prstDash val="solid"/>
          </a:ln>
        </p:spPr>
        <p:txBody>
          <a:bodyPr/>
          <a:lstStyle/>
          <a:p>
            <a:endParaRPr/>
          </a:p>
        </p:txBody>
      </p:sp>
      <p:sp>
        <p:nvSpPr>
          <p:cNvPr id="8" name="Text 6"/>
          <p:cNvSpPr/>
          <p:nvPr/>
        </p:nvSpPr>
        <p:spPr>
          <a:xfrm>
            <a:off x="777240" y="3008376"/>
            <a:ext cx="3346704" cy="237744"/>
          </a:xfrm>
          <a:prstGeom prst="rect">
            <a:avLst/>
          </a:prstGeom>
          <a:noFill/>
          <a:ln/>
        </p:spPr>
        <p:txBody>
          <a:bodyPr wrap="square" lIns="0" tIns="0" rIns="0" bIns="0" rtlCol="0" anchor="ctr"/>
          <a:lstStyle/>
          <a:p>
            <a:pPr marL="0" indent="0" algn="l">
              <a:buNone/>
            </a:pPr>
            <a:r>
              <a:rPr lang="en-US" sz="850" b="1" kern="0" spc="260" dirty="0">
                <a:solidFill>
                  <a:srgbClr val="8A8A8A"/>
                </a:solidFill>
                <a:latin typeface="Arial" pitchFamily="34" charset="0"/>
                <a:ea typeface="Arial" pitchFamily="34" charset="-122"/>
                <a:cs typeface="Arial" pitchFamily="34" charset="-120"/>
              </a:rPr>
              <a:t>JUNE 2026</a:t>
            </a:r>
            <a:endParaRPr lang="en-US" sz="850" dirty="0"/>
          </a:p>
        </p:txBody>
      </p:sp>
      <p:sp>
        <p:nvSpPr>
          <p:cNvPr id="9" name="Text 7"/>
          <p:cNvSpPr/>
          <p:nvPr/>
        </p:nvSpPr>
        <p:spPr>
          <a:xfrm>
            <a:off x="777240" y="3264408"/>
            <a:ext cx="3346704" cy="384048"/>
          </a:xfrm>
          <a:prstGeom prst="rect">
            <a:avLst/>
          </a:prstGeom>
          <a:noFill/>
          <a:ln/>
        </p:spPr>
        <p:txBody>
          <a:bodyPr wrap="square" lIns="0" tIns="0" rIns="0" bIns="0" rtlCol="0" anchor="ctr"/>
          <a:lstStyle/>
          <a:p>
            <a:pPr marL="0" indent="0">
              <a:buNone/>
            </a:pPr>
            <a:r>
              <a:rPr lang="en-US" sz="2400" b="1" dirty="0">
                <a:solidFill>
                  <a:srgbClr val="000000"/>
                </a:solidFill>
                <a:latin typeface="Georgia" pitchFamily="34" charset="0"/>
                <a:ea typeface="Georgia" pitchFamily="34" charset="-122"/>
                <a:cs typeface="Georgia" pitchFamily="34" charset="-120"/>
              </a:rPr>
              <a:t>The essay</a:t>
            </a:r>
            <a:endParaRPr lang="en-US" sz="2400" dirty="0"/>
          </a:p>
        </p:txBody>
      </p:sp>
      <p:sp>
        <p:nvSpPr>
          <p:cNvPr id="10" name="Text 8"/>
          <p:cNvSpPr/>
          <p:nvPr/>
        </p:nvSpPr>
        <p:spPr>
          <a:xfrm>
            <a:off x="777240" y="3685032"/>
            <a:ext cx="3346704" cy="274320"/>
          </a:xfrm>
          <a:prstGeom prst="rect">
            <a:avLst/>
          </a:prstGeom>
          <a:noFill/>
          <a:ln/>
        </p:spPr>
        <p:txBody>
          <a:bodyPr wrap="square" lIns="0" tIns="0" rIns="0" bIns="0" rtlCol="0" anchor="ctr"/>
          <a:lstStyle/>
          <a:p>
            <a:pPr marL="0" indent="0">
              <a:buNone/>
            </a:pPr>
            <a:r>
              <a:rPr lang="en-US" sz="1150" b="1" dirty="0">
                <a:solidFill>
                  <a:srgbClr val="000000"/>
                </a:solidFill>
                <a:latin typeface="Arial" pitchFamily="34" charset="0"/>
                <a:ea typeface="Arial" pitchFamily="34" charset="-122"/>
                <a:cs typeface="Arial" pitchFamily="34" charset="-120"/>
              </a:rPr>
              <a:t>Stated the problem</a:t>
            </a:r>
            <a:endParaRPr lang="en-US" sz="1150" dirty="0"/>
          </a:p>
        </p:txBody>
      </p:sp>
      <p:sp>
        <p:nvSpPr>
          <p:cNvPr id="11" name="Text 9"/>
          <p:cNvSpPr/>
          <p:nvPr/>
        </p:nvSpPr>
        <p:spPr>
          <a:xfrm>
            <a:off x="777240" y="4014216"/>
            <a:ext cx="3346704" cy="1371600"/>
          </a:xfrm>
          <a:prstGeom prst="rect">
            <a:avLst/>
          </a:prstGeom>
          <a:noFill/>
          <a:ln/>
        </p:spPr>
        <p:txBody>
          <a:bodyPr wrap="square" lIns="0" tIns="0" rIns="0" bIns="0" rtlCol="0" anchor="ctr"/>
          <a:lstStyle/>
          <a:p>
            <a:pPr marL="0" indent="0">
              <a:lnSpc>
                <a:spcPts val="1450"/>
              </a:lnSpc>
              <a:buNone/>
            </a:pPr>
            <a:r>
              <a:rPr lang="en-US" sz="1050" dirty="0">
                <a:solidFill>
                  <a:srgbClr val="525252"/>
                </a:solidFill>
                <a:latin typeface="Arial" pitchFamily="34" charset="0"/>
                <a:ea typeface="Arial" pitchFamily="34" charset="-122"/>
                <a:cs typeface="Arial" pitchFamily="34" charset="-120"/>
              </a:rPr>
              <a:t>“The Oldest Problem That Was Never Solved” argues that as AI makes intelligence abundant, the binding constraint moves to command: choosing and finishing. It shows why forty-five centuries of trying to quiet the wandering mind failed, and why the real variable is whether you chose.</a:t>
            </a:r>
            <a:endParaRPr lang="en-US" sz="1050" dirty="0"/>
          </a:p>
        </p:txBody>
      </p:sp>
      <p:sp>
        <p:nvSpPr>
          <p:cNvPr id="12" name="Shape 10"/>
          <p:cNvSpPr/>
          <p:nvPr/>
        </p:nvSpPr>
        <p:spPr>
          <a:xfrm>
            <a:off x="777240" y="5486400"/>
            <a:ext cx="3346704" cy="0"/>
          </a:xfrm>
          <a:prstGeom prst="line">
            <a:avLst/>
          </a:prstGeom>
          <a:noFill/>
          <a:ln w="12700">
            <a:solidFill>
              <a:srgbClr val="EBEBEB"/>
            </a:solidFill>
            <a:prstDash val="solid"/>
          </a:ln>
        </p:spPr>
        <p:txBody>
          <a:bodyPr/>
          <a:lstStyle/>
          <a:p>
            <a:endParaRPr/>
          </a:p>
        </p:txBody>
      </p:sp>
      <p:sp>
        <p:nvSpPr>
          <p:cNvPr id="13" name="Text 11"/>
          <p:cNvSpPr/>
          <p:nvPr/>
        </p:nvSpPr>
        <p:spPr>
          <a:xfrm>
            <a:off x="777240" y="5568696"/>
            <a:ext cx="3346704" cy="256032"/>
          </a:xfrm>
          <a:prstGeom prst="rect">
            <a:avLst/>
          </a:prstGeom>
          <a:noFill/>
          <a:ln/>
        </p:spPr>
        <p:txBody>
          <a:bodyPr wrap="square" lIns="0" tIns="0" rIns="0" bIns="0" rtlCol="0" anchor="ctr"/>
          <a:lstStyle/>
          <a:p>
            <a:pPr marL="0" indent="0">
              <a:buNone/>
            </a:pPr>
            <a:r>
              <a:rPr lang="en-US" sz="950" dirty="0">
                <a:solidFill>
                  <a:srgbClr val="8A8A8A"/>
                </a:solidFill>
                <a:latin typeface="Arial" pitchFamily="34" charset="0"/>
                <a:ea typeface="Arial" pitchFamily="34" charset="-122"/>
                <a:cs typeface="Arial" pitchFamily="34" charset="-120"/>
              </a:rPr>
              <a:t>nirajgohil.com</a:t>
            </a:r>
            <a:endParaRPr lang="en-US" sz="950" dirty="0"/>
          </a:p>
        </p:txBody>
      </p:sp>
      <p:sp>
        <p:nvSpPr>
          <p:cNvPr id="14" name="Text 12"/>
          <p:cNvSpPr/>
          <p:nvPr/>
        </p:nvSpPr>
        <p:spPr>
          <a:xfrm>
            <a:off x="3877056" y="3300984"/>
            <a:ext cx="283464" cy="365760"/>
          </a:xfrm>
          <a:prstGeom prst="rect">
            <a:avLst/>
          </a:prstGeom>
          <a:noFill/>
          <a:ln/>
        </p:spPr>
        <p:txBody>
          <a:bodyPr wrap="square" lIns="0" tIns="0" rIns="0" bIns="0" rtlCol="0" anchor="ctr"/>
          <a:lstStyle/>
          <a:p>
            <a:pPr marL="0" indent="0" algn="ctr">
              <a:buNone/>
            </a:pPr>
            <a:r>
              <a:rPr lang="en-US" sz="1600" b="1" dirty="0">
                <a:solidFill>
                  <a:srgbClr val="8A8A8A"/>
                </a:solidFill>
                <a:latin typeface="Arial" pitchFamily="34" charset="0"/>
                <a:ea typeface="Arial" pitchFamily="34" charset="-122"/>
                <a:cs typeface="Arial" pitchFamily="34" charset="-120"/>
              </a:rPr>
              <a:t>›</a:t>
            </a:r>
            <a:endParaRPr lang="en-US" sz="1600" dirty="0"/>
          </a:p>
        </p:txBody>
      </p:sp>
      <p:sp>
        <p:nvSpPr>
          <p:cNvPr id="15" name="Shape 13"/>
          <p:cNvSpPr/>
          <p:nvPr/>
        </p:nvSpPr>
        <p:spPr>
          <a:xfrm>
            <a:off x="4407408" y="2880360"/>
            <a:ext cx="3346704" cy="0"/>
          </a:xfrm>
          <a:prstGeom prst="line">
            <a:avLst/>
          </a:prstGeom>
          <a:noFill/>
          <a:ln w="17780">
            <a:solidFill>
              <a:srgbClr val="000000"/>
            </a:solidFill>
            <a:prstDash val="solid"/>
          </a:ln>
        </p:spPr>
        <p:txBody>
          <a:bodyPr/>
          <a:lstStyle/>
          <a:p>
            <a:endParaRPr/>
          </a:p>
        </p:txBody>
      </p:sp>
      <p:sp>
        <p:nvSpPr>
          <p:cNvPr id="16" name="Text 14"/>
          <p:cNvSpPr/>
          <p:nvPr/>
        </p:nvSpPr>
        <p:spPr>
          <a:xfrm>
            <a:off x="4407408" y="3008376"/>
            <a:ext cx="3346704" cy="237744"/>
          </a:xfrm>
          <a:prstGeom prst="rect">
            <a:avLst/>
          </a:prstGeom>
          <a:noFill/>
          <a:ln/>
        </p:spPr>
        <p:txBody>
          <a:bodyPr wrap="square" lIns="0" tIns="0" rIns="0" bIns="0" rtlCol="0" anchor="ctr"/>
          <a:lstStyle/>
          <a:p>
            <a:pPr marL="0" indent="0" algn="l">
              <a:buNone/>
            </a:pPr>
            <a:r>
              <a:rPr lang="en-US" sz="850" b="1" kern="0" spc="260" dirty="0">
                <a:solidFill>
                  <a:srgbClr val="8A8A8A"/>
                </a:solidFill>
                <a:latin typeface="Arial" pitchFamily="34" charset="0"/>
                <a:ea typeface="Arial" pitchFamily="34" charset="-122"/>
                <a:cs typeface="Arial" pitchFamily="34" charset="-120"/>
              </a:rPr>
              <a:t>JULY 2026</a:t>
            </a:r>
            <a:endParaRPr lang="en-US" sz="850" dirty="0"/>
          </a:p>
        </p:txBody>
      </p:sp>
      <p:sp>
        <p:nvSpPr>
          <p:cNvPr id="17" name="Text 15"/>
          <p:cNvSpPr/>
          <p:nvPr/>
        </p:nvSpPr>
        <p:spPr>
          <a:xfrm>
            <a:off x="4407408" y="3264408"/>
            <a:ext cx="3346704" cy="384048"/>
          </a:xfrm>
          <a:prstGeom prst="rect">
            <a:avLst/>
          </a:prstGeom>
          <a:noFill/>
          <a:ln/>
        </p:spPr>
        <p:txBody>
          <a:bodyPr wrap="square" lIns="0" tIns="0" rIns="0" bIns="0" rtlCol="0" anchor="ctr"/>
          <a:lstStyle/>
          <a:p>
            <a:pPr marL="0" indent="0">
              <a:buNone/>
            </a:pPr>
            <a:r>
              <a:rPr lang="en-US" sz="2400" b="1" dirty="0">
                <a:solidFill>
                  <a:srgbClr val="000000"/>
                </a:solidFill>
                <a:latin typeface="Georgia" pitchFamily="34" charset="0"/>
                <a:ea typeface="Georgia" pitchFamily="34" charset="-122"/>
                <a:cs typeface="Georgia" pitchFamily="34" charset="-120"/>
              </a:rPr>
              <a:t>The patent</a:t>
            </a:r>
            <a:endParaRPr lang="en-US" sz="2400" dirty="0"/>
          </a:p>
        </p:txBody>
      </p:sp>
      <p:sp>
        <p:nvSpPr>
          <p:cNvPr id="18" name="Text 16"/>
          <p:cNvSpPr/>
          <p:nvPr/>
        </p:nvSpPr>
        <p:spPr>
          <a:xfrm>
            <a:off x="4407408" y="3685032"/>
            <a:ext cx="3346704" cy="274320"/>
          </a:xfrm>
          <a:prstGeom prst="rect">
            <a:avLst/>
          </a:prstGeom>
          <a:noFill/>
          <a:ln/>
        </p:spPr>
        <p:txBody>
          <a:bodyPr wrap="square" lIns="0" tIns="0" rIns="0" bIns="0" rtlCol="0" anchor="ctr"/>
          <a:lstStyle/>
          <a:p>
            <a:pPr marL="0" indent="0">
              <a:buNone/>
            </a:pPr>
            <a:r>
              <a:rPr lang="en-US" sz="1150" b="1" dirty="0">
                <a:solidFill>
                  <a:srgbClr val="000000"/>
                </a:solidFill>
                <a:latin typeface="Arial" pitchFamily="34" charset="0"/>
                <a:ea typeface="Arial" pitchFamily="34" charset="-122"/>
                <a:cs typeface="Arial" pitchFamily="34" charset="-120"/>
              </a:rPr>
              <a:t>Designed the solution</a:t>
            </a:r>
            <a:endParaRPr lang="en-US" sz="1150" dirty="0"/>
          </a:p>
        </p:txBody>
      </p:sp>
      <p:sp>
        <p:nvSpPr>
          <p:cNvPr id="19" name="Text 17"/>
          <p:cNvSpPr/>
          <p:nvPr/>
        </p:nvSpPr>
        <p:spPr>
          <a:xfrm>
            <a:off x="4407408" y="4014216"/>
            <a:ext cx="3346704" cy="1371600"/>
          </a:xfrm>
          <a:prstGeom prst="rect">
            <a:avLst/>
          </a:prstGeom>
          <a:noFill/>
          <a:ln/>
        </p:spPr>
        <p:txBody>
          <a:bodyPr wrap="square" lIns="0" tIns="0" rIns="0" bIns="0" rtlCol="0" anchor="ctr"/>
          <a:lstStyle/>
          <a:p>
            <a:pPr marL="0" indent="0">
              <a:lnSpc>
                <a:spcPts val="1450"/>
              </a:lnSpc>
              <a:buNone/>
            </a:pPr>
            <a:r>
              <a:rPr lang="en-US" sz="1050" dirty="0">
                <a:solidFill>
                  <a:srgbClr val="525252"/>
                </a:solidFill>
                <a:latin typeface="Arial" pitchFamily="34" charset="0"/>
                <a:ea typeface="Arial" pitchFamily="34" charset="-122"/>
                <a:cs typeface="Arial" pitchFamily="34" charset="-120"/>
              </a:rPr>
              <a:t>27 claims, 18 figures, filed pro se. Not a better classifier. An architecture that keeps state evidence, causal evidence and safety evidence separate, so that for the first time a wearable can prove that its own intervention worked.</a:t>
            </a:r>
            <a:endParaRPr lang="en-US" sz="1050" dirty="0"/>
          </a:p>
        </p:txBody>
      </p:sp>
      <p:sp>
        <p:nvSpPr>
          <p:cNvPr id="20" name="Shape 18"/>
          <p:cNvSpPr/>
          <p:nvPr/>
        </p:nvSpPr>
        <p:spPr>
          <a:xfrm>
            <a:off x="4407408" y="5486400"/>
            <a:ext cx="3346704" cy="0"/>
          </a:xfrm>
          <a:prstGeom prst="line">
            <a:avLst/>
          </a:prstGeom>
          <a:noFill/>
          <a:ln w="12700">
            <a:solidFill>
              <a:srgbClr val="EBEBEB"/>
            </a:solidFill>
            <a:prstDash val="solid"/>
          </a:ln>
        </p:spPr>
        <p:txBody>
          <a:bodyPr/>
          <a:lstStyle/>
          <a:p>
            <a:endParaRPr/>
          </a:p>
        </p:txBody>
      </p:sp>
      <p:sp>
        <p:nvSpPr>
          <p:cNvPr id="21" name="Text 19"/>
          <p:cNvSpPr/>
          <p:nvPr/>
        </p:nvSpPr>
        <p:spPr>
          <a:xfrm>
            <a:off x="4407408" y="5568696"/>
            <a:ext cx="3346704" cy="256032"/>
          </a:xfrm>
          <a:prstGeom prst="rect">
            <a:avLst/>
          </a:prstGeom>
          <a:noFill/>
          <a:ln/>
        </p:spPr>
        <p:txBody>
          <a:bodyPr wrap="square" lIns="0" tIns="0" rIns="0" bIns="0" rtlCol="0" anchor="ctr"/>
          <a:lstStyle/>
          <a:p>
            <a:pPr marL="0" indent="0">
              <a:buNone/>
            </a:pPr>
            <a:r>
              <a:rPr lang="en-US" sz="950" dirty="0">
                <a:solidFill>
                  <a:srgbClr val="8A8A8A"/>
                </a:solidFill>
                <a:latin typeface="Arial" pitchFamily="34" charset="0"/>
                <a:ea typeface="Arial" pitchFamily="34" charset="-122"/>
                <a:cs typeface="Arial" pitchFamily="34" charset="-120"/>
              </a:rPr>
              <a:t>USPTO provisional, 21 July 2026</a:t>
            </a:r>
            <a:endParaRPr lang="en-US" sz="950" dirty="0"/>
          </a:p>
        </p:txBody>
      </p:sp>
      <p:sp>
        <p:nvSpPr>
          <p:cNvPr id="22" name="Text 20"/>
          <p:cNvSpPr/>
          <p:nvPr/>
        </p:nvSpPr>
        <p:spPr>
          <a:xfrm>
            <a:off x="7790688" y="3337560"/>
            <a:ext cx="283464" cy="365760"/>
          </a:xfrm>
          <a:prstGeom prst="rect">
            <a:avLst/>
          </a:prstGeom>
          <a:noFill/>
          <a:ln/>
        </p:spPr>
        <p:txBody>
          <a:bodyPr wrap="square" lIns="0" tIns="0" rIns="0" bIns="0" rtlCol="0" anchor="ctr"/>
          <a:lstStyle/>
          <a:p>
            <a:pPr marL="0" indent="0" algn="ctr">
              <a:buNone/>
            </a:pPr>
            <a:r>
              <a:rPr lang="en-US" sz="1600" b="1" dirty="0">
                <a:solidFill>
                  <a:srgbClr val="8A8A8A"/>
                </a:solidFill>
                <a:latin typeface="Arial" pitchFamily="34" charset="0"/>
                <a:ea typeface="Arial" pitchFamily="34" charset="-122"/>
                <a:cs typeface="Arial" pitchFamily="34" charset="-120"/>
              </a:rPr>
              <a:t>›</a:t>
            </a:r>
            <a:endParaRPr lang="en-US" sz="1600" dirty="0"/>
          </a:p>
        </p:txBody>
      </p:sp>
      <p:sp>
        <p:nvSpPr>
          <p:cNvPr id="23" name="Shape 21"/>
          <p:cNvSpPr/>
          <p:nvPr/>
        </p:nvSpPr>
        <p:spPr>
          <a:xfrm>
            <a:off x="7854696" y="2743200"/>
            <a:ext cx="3712464" cy="3200400"/>
          </a:xfrm>
          <a:prstGeom prst="rect">
            <a:avLst/>
          </a:prstGeom>
          <a:solidFill>
            <a:srgbClr val="F5F5F5"/>
          </a:solidFill>
          <a:ln/>
        </p:spPr>
        <p:txBody>
          <a:bodyPr/>
          <a:lstStyle/>
          <a:p>
            <a:endParaRPr/>
          </a:p>
        </p:txBody>
      </p:sp>
      <p:sp>
        <p:nvSpPr>
          <p:cNvPr id="24" name="Shape 22"/>
          <p:cNvSpPr/>
          <p:nvPr/>
        </p:nvSpPr>
        <p:spPr>
          <a:xfrm>
            <a:off x="8037576" y="2880360"/>
            <a:ext cx="3346704" cy="0"/>
          </a:xfrm>
          <a:prstGeom prst="line">
            <a:avLst/>
          </a:prstGeom>
          <a:noFill/>
          <a:ln w="17780">
            <a:solidFill>
              <a:srgbClr val="000000"/>
            </a:solidFill>
            <a:prstDash val="solid"/>
          </a:ln>
        </p:spPr>
        <p:txBody>
          <a:bodyPr/>
          <a:lstStyle/>
          <a:p>
            <a:endParaRPr/>
          </a:p>
        </p:txBody>
      </p:sp>
      <p:sp>
        <p:nvSpPr>
          <p:cNvPr id="25" name="Text 23"/>
          <p:cNvSpPr/>
          <p:nvPr/>
        </p:nvSpPr>
        <p:spPr>
          <a:xfrm>
            <a:off x="8037576" y="3008376"/>
            <a:ext cx="3346704" cy="237744"/>
          </a:xfrm>
          <a:prstGeom prst="rect">
            <a:avLst/>
          </a:prstGeom>
          <a:noFill/>
          <a:ln/>
        </p:spPr>
        <p:txBody>
          <a:bodyPr wrap="square" lIns="0" tIns="0" rIns="0" bIns="0" rtlCol="0" anchor="ctr"/>
          <a:lstStyle/>
          <a:p>
            <a:pPr marL="0" indent="0" algn="l">
              <a:buNone/>
            </a:pPr>
            <a:r>
              <a:rPr lang="en-US" sz="850" b="1" kern="0" spc="260" dirty="0">
                <a:solidFill>
                  <a:srgbClr val="8A8A8A"/>
                </a:solidFill>
                <a:latin typeface="Arial" pitchFamily="34" charset="0"/>
                <a:ea typeface="Arial" pitchFamily="34" charset="-122"/>
                <a:cs typeface="Arial" pitchFamily="34" charset="-120"/>
              </a:rPr>
              <a:t>OCTOBER 2026</a:t>
            </a:r>
            <a:endParaRPr lang="en-US" sz="850" dirty="0"/>
          </a:p>
        </p:txBody>
      </p:sp>
      <p:sp>
        <p:nvSpPr>
          <p:cNvPr id="26" name="Text 24"/>
          <p:cNvSpPr/>
          <p:nvPr/>
        </p:nvSpPr>
        <p:spPr>
          <a:xfrm>
            <a:off x="8037576" y="3264408"/>
            <a:ext cx="3346704" cy="384048"/>
          </a:xfrm>
          <a:prstGeom prst="rect">
            <a:avLst/>
          </a:prstGeom>
          <a:noFill/>
          <a:ln/>
        </p:spPr>
        <p:txBody>
          <a:bodyPr wrap="square" lIns="0" tIns="0" rIns="0" bIns="0" rtlCol="0" anchor="ctr"/>
          <a:lstStyle/>
          <a:p>
            <a:pPr marL="0" indent="0">
              <a:buNone/>
            </a:pPr>
            <a:r>
              <a:rPr lang="en-US" sz="2400" b="1" dirty="0">
                <a:solidFill>
                  <a:srgbClr val="000000"/>
                </a:solidFill>
                <a:latin typeface="Georgia" pitchFamily="34" charset="0"/>
                <a:ea typeface="Georgia" pitchFamily="34" charset="-122"/>
                <a:cs typeface="Georgia" pitchFamily="34" charset="-120"/>
              </a:rPr>
              <a:t>Y Combinator</a:t>
            </a:r>
            <a:endParaRPr lang="en-US" sz="2400" dirty="0"/>
          </a:p>
        </p:txBody>
      </p:sp>
      <p:sp>
        <p:nvSpPr>
          <p:cNvPr id="27" name="Text 25"/>
          <p:cNvSpPr/>
          <p:nvPr/>
        </p:nvSpPr>
        <p:spPr>
          <a:xfrm>
            <a:off x="8037576" y="3685032"/>
            <a:ext cx="3346704" cy="274320"/>
          </a:xfrm>
          <a:prstGeom prst="rect">
            <a:avLst/>
          </a:prstGeom>
          <a:noFill/>
          <a:ln/>
        </p:spPr>
        <p:txBody>
          <a:bodyPr wrap="square" lIns="0" tIns="0" rIns="0" bIns="0" rtlCol="0" anchor="ctr"/>
          <a:lstStyle/>
          <a:p>
            <a:pPr marL="0" indent="0">
              <a:buNone/>
            </a:pPr>
            <a:r>
              <a:rPr lang="en-US" sz="1150" b="1" dirty="0">
                <a:solidFill>
                  <a:srgbClr val="000000"/>
                </a:solidFill>
                <a:latin typeface="Arial" pitchFamily="34" charset="0"/>
                <a:ea typeface="Arial" pitchFamily="34" charset="-122"/>
                <a:cs typeface="Arial" pitchFamily="34" charset="-120"/>
              </a:rPr>
              <a:t>Builds it for real</a:t>
            </a:r>
            <a:endParaRPr lang="en-US" sz="1150" dirty="0"/>
          </a:p>
        </p:txBody>
      </p:sp>
      <p:sp>
        <p:nvSpPr>
          <p:cNvPr id="28" name="Text 26"/>
          <p:cNvSpPr/>
          <p:nvPr/>
        </p:nvSpPr>
        <p:spPr>
          <a:xfrm>
            <a:off x="8037576" y="4014216"/>
            <a:ext cx="3346704" cy="1371600"/>
          </a:xfrm>
          <a:prstGeom prst="rect">
            <a:avLst/>
          </a:prstGeom>
          <a:noFill/>
          <a:ln/>
        </p:spPr>
        <p:txBody>
          <a:bodyPr wrap="square" lIns="0" tIns="0" rIns="0" bIns="0" rtlCol="0" anchor="ctr"/>
          <a:lstStyle/>
          <a:p>
            <a:pPr marL="0" indent="0">
              <a:lnSpc>
                <a:spcPts val="1450"/>
              </a:lnSpc>
              <a:buNone/>
            </a:pPr>
            <a:r>
              <a:rPr lang="en-US" sz="1050" dirty="0">
                <a:solidFill>
                  <a:srgbClr val="525252"/>
                </a:solidFill>
                <a:latin typeface="Arial" pitchFamily="34" charset="0"/>
                <a:ea typeface="Arial" pitchFamily="34" charset="-122"/>
                <a:cs typeface="Arial" pitchFamily="34" charset="-120"/>
              </a:rPr>
              <a:t>The argument exists. The design exists. The team exists. What we need is the platform to turn a patent into a working device: the first hardware hire, the first users, and a bench result. </a:t>
            </a:r>
            <a:endParaRPr lang="en-US" sz="1050" dirty="0"/>
          </a:p>
        </p:txBody>
      </p:sp>
      <p:sp>
        <p:nvSpPr>
          <p:cNvPr id="29" name="Shape 27"/>
          <p:cNvSpPr/>
          <p:nvPr/>
        </p:nvSpPr>
        <p:spPr>
          <a:xfrm>
            <a:off x="8037576" y="5486400"/>
            <a:ext cx="3346704" cy="0"/>
          </a:xfrm>
          <a:prstGeom prst="line">
            <a:avLst/>
          </a:prstGeom>
          <a:noFill/>
          <a:ln w="12700">
            <a:solidFill>
              <a:srgbClr val="EBEBEB"/>
            </a:solidFill>
            <a:prstDash val="solid"/>
          </a:ln>
        </p:spPr>
        <p:txBody>
          <a:bodyPr/>
          <a:lstStyle/>
          <a:p>
            <a:endParaRPr/>
          </a:p>
        </p:txBody>
      </p:sp>
      <p:sp>
        <p:nvSpPr>
          <p:cNvPr id="30" name="Text 28"/>
          <p:cNvSpPr/>
          <p:nvPr/>
        </p:nvSpPr>
        <p:spPr>
          <a:xfrm>
            <a:off x="8037576" y="5568696"/>
            <a:ext cx="3346704" cy="256032"/>
          </a:xfrm>
          <a:prstGeom prst="rect">
            <a:avLst/>
          </a:prstGeom>
          <a:noFill/>
          <a:ln/>
        </p:spPr>
        <p:txBody>
          <a:bodyPr wrap="square" lIns="0" tIns="0" rIns="0" bIns="0" rtlCol="0" anchor="ctr"/>
          <a:lstStyle/>
          <a:p>
            <a:pPr marL="0" indent="0">
              <a:buNone/>
            </a:pPr>
            <a:r>
              <a:rPr lang="en-US" sz="950" dirty="0">
                <a:solidFill>
                  <a:srgbClr val="8A8A8A"/>
                </a:solidFill>
                <a:latin typeface="Arial" pitchFamily="34" charset="0"/>
                <a:ea typeface="Arial" pitchFamily="34" charset="-122"/>
                <a:cs typeface="Arial" pitchFamily="34" charset="-120"/>
              </a:rPr>
              <a:t>The </a:t>
            </a:r>
            <a:r>
              <a:rPr lang="en-US" sz="1050" b="1" dirty="0">
                <a:solidFill>
                  <a:srgbClr val="8A8A8A"/>
                </a:solidFill>
                <a:latin typeface="Arial" pitchFamily="34" charset="0"/>
                <a:ea typeface="Arial" pitchFamily="34" charset="-122"/>
                <a:cs typeface="Arial" pitchFamily="34" charset="-120"/>
              </a:rPr>
              <a:t>ask</a:t>
            </a:r>
            <a:endParaRPr lang="en-US" sz="950" b="1" dirty="0"/>
          </a:p>
        </p:txBody>
      </p:sp>
      <p:sp>
        <p:nvSpPr>
          <p:cNvPr id="31" name="Shape 29"/>
          <p:cNvSpPr/>
          <p:nvPr/>
        </p:nvSpPr>
        <p:spPr>
          <a:xfrm>
            <a:off x="777240" y="6172200"/>
            <a:ext cx="10607040" cy="18288"/>
          </a:xfrm>
          <a:prstGeom prst="rect">
            <a:avLst/>
          </a:prstGeom>
          <a:solidFill>
            <a:srgbClr val="000000"/>
          </a:solidFill>
          <a:ln/>
        </p:spPr>
        <p:txBody>
          <a:bodyPr/>
          <a:lstStyle/>
          <a:p>
            <a:endParaRPr/>
          </a:p>
        </p:txBody>
      </p:sp>
      <p:sp>
        <p:nvSpPr>
          <p:cNvPr id="32" name="Text 30"/>
          <p:cNvSpPr/>
          <p:nvPr/>
        </p:nvSpPr>
        <p:spPr>
          <a:xfrm>
            <a:off x="777240" y="6272784"/>
            <a:ext cx="10607040" cy="457200"/>
          </a:xfrm>
          <a:prstGeom prst="rect">
            <a:avLst/>
          </a:prstGeom>
          <a:noFill/>
          <a:ln/>
        </p:spPr>
        <p:txBody>
          <a:bodyPr wrap="square" lIns="0" tIns="0" rIns="0" bIns="0" rtlCol="0" anchor="ctr"/>
          <a:lstStyle/>
          <a:p>
            <a:pPr marL="0" indent="0" algn="ctr">
              <a:lnSpc>
                <a:spcPts val="1700"/>
              </a:lnSpc>
              <a:buNone/>
            </a:pPr>
            <a:r>
              <a:rPr lang="en-US" sz="1300" dirty="0">
                <a:solidFill>
                  <a:srgbClr val="000000"/>
                </a:solidFill>
                <a:latin typeface="Georgia" pitchFamily="34" charset="0"/>
                <a:ea typeface="Georgia" pitchFamily="34" charset="-122"/>
                <a:cs typeface="Georgia" pitchFamily="34" charset="-120"/>
              </a:rPr>
              <a:t>Problem identified. A solution is ideated. A platform is all we need. </a:t>
            </a:r>
            <a:endParaRPr lang="en-US" sz="1300" dirty="0"/>
          </a:p>
        </p:txBody>
      </p:sp>
      <p:sp>
        <p:nvSpPr>
          <p:cNvPr id="33" name="Text 12">
            <a:extLst>
              <a:ext uri="{FF2B5EF4-FFF2-40B4-BE49-F238E27FC236}">
                <a16:creationId xmlns:a16="http://schemas.microsoft.com/office/drawing/2014/main" id="{B5C3A54B-645C-F749-8EFC-25594FB03F7C}"/>
              </a:ext>
            </a:extLst>
          </p:cNvPr>
          <p:cNvSpPr/>
          <p:nvPr/>
        </p:nvSpPr>
        <p:spPr>
          <a:xfrm>
            <a:off x="7488936" y="3303303"/>
            <a:ext cx="283464" cy="365760"/>
          </a:xfrm>
          <a:prstGeom prst="rect">
            <a:avLst/>
          </a:prstGeom>
          <a:noFill/>
          <a:ln/>
        </p:spPr>
        <p:txBody>
          <a:bodyPr wrap="square" lIns="0" tIns="0" rIns="0" bIns="0" rtlCol="0" anchor="ctr"/>
          <a:lstStyle/>
          <a:p>
            <a:pPr marL="0" indent="0" algn="ctr">
              <a:buNone/>
            </a:pPr>
            <a:r>
              <a:rPr lang="en-US" sz="1600" b="1" dirty="0">
                <a:solidFill>
                  <a:srgbClr val="8A8A8A"/>
                </a:solidFill>
                <a:latin typeface="Arial" pitchFamily="34" charset="0"/>
                <a:ea typeface="Arial" pitchFamily="34" charset="-122"/>
                <a:cs typeface="Arial" pitchFamily="34" charset="-120"/>
              </a:rPr>
              <a:t>›</a:t>
            </a:r>
            <a:endParaRPr lang="en-US"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502920"/>
            <a:ext cx="640080" cy="292608"/>
          </a:xfrm>
          <a:prstGeom prst="rect">
            <a:avLst/>
          </a:prstGeom>
          <a:noFill/>
          <a:ln/>
        </p:spPr>
        <p:txBody>
          <a:bodyPr wrap="square" lIns="0" tIns="0" rIns="0" bIns="0" rtlCol="0" anchor="ctr"/>
          <a:lstStyle/>
          <a:p>
            <a:pPr marL="0" indent="0">
              <a:buNone/>
            </a:pPr>
            <a:r>
              <a:rPr lang="en-US" sz="1050" b="1" kern="0" spc="100" dirty="0">
                <a:solidFill>
                  <a:srgbClr val="8A8A8A"/>
                </a:solidFill>
                <a:latin typeface="Arial" pitchFamily="34" charset="0"/>
                <a:ea typeface="Arial" pitchFamily="34" charset="-122"/>
                <a:cs typeface="Arial" pitchFamily="34" charset="-120"/>
              </a:rPr>
              <a:t>13</a:t>
            </a:r>
            <a:endParaRPr lang="en-US" sz="1050" dirty="0"/>
          </a:p>
        </p:txBody>
      </p:sp>
      <p:sp>
        <p:nvSpPr>
          <p:cNvPr id="3" name="Text 1"/>
          <p:cNvSpPr/>
          <p:nvPr/>
        </p:nvSpPr>
        <p:spPr>
          <a:xfrm>
            <a:off x="1371600" y="502920"/>
            <a:ext cx="6400800" cy="237744"/>
          </a:xfrm>
          <a:prstGeom prst="rect">
            <a:avLst/>
          </a:prstGeom>
          <a:noFill/>
          <a:ln/>
        </p:spPr>
        <p:txBody>
          <a:bodyPr wrap="square" lIns="0" tIns="0" rIns="0" bIns="0" rtlCol="0" anchor="ctr"/>
          <a:lstStyle/>
          <a:p>
            <a:pPr marL="0" indent="0" algn="l">
              <a:buNone/>
            </a:pPr>
            <a:r>
              <a:rPr lang="en-US" sz="950" b="1" kern="0" spc="260" dirty="0">
                <a:solidFill>
                  <a:srgbClr val="8A8A8A"/>
                </a:solidFill>
                <a:latin typeface="Arial" pitchFamily="34" charset="0"/>
                <a:ea typeface="Arial" pitchFamily="34" charset="-122"/>
                <a:cs typeface="Arial" pitchFamily="34" charset="-120"/>
              </a:rPr>
              <a:t>THE ASK</a:t>
            </a:r>
            <a:endParaRPr lang="en-US" sz="950" dirty="0"/>
          </a:p>
        </p:txBody>
      </p:sp>
      <p:sp>
        <p:nvSpPr>
          <p:cNvPr id="4" name="Shape 2"/>
          <p:cNvSpPr/>
          <p:nvPr/>
        </p:nvSpPr>
        <p:spPr>
          <a:xfrm>
            <a:off x="777240" y="841248"/>
            <a:ext cx="10607040" cy="0"/>
          </a:xfrm>
          <a:prstGeom prst="line">
            <a:avLst/>
          </a:prstGeom>
          <a:noFill/>
          <a:ln w="15240">
            <a:solidFill>
              <a:srgbClr val="EBEBEB"/>
            </a:solidFill>
            <a:prstDash val="solid"/>
          </a:ln>
        </p:spPr>
        <p:txBody>
          <a:bodyPr/>
          <a:lstStyle/>
          <a:p>
            <a:endParaRPr/>
          </a:p>
        </p:txBody>
      </p:sp>
      <p:sp>
        <p:nvSpPr>
          <p:cNvPr id="5" name="Text 3"/>
          <p:cNvSpPr/>
          <p:nvPr/>
        </p:nvSpPr>
        <p:spPr>
          <a:xfrm>
            <a:off x="777240" y="987551"/>
            <a:ext cx="10607040" cy="1161279"/>
          </a:xfrm>
          <a:prstGeom prst="rect">
            <a:avLst/>
          </a:prstGeom>
          <a:noFill/>
          <a:ln/>
        </p:spPr>
        <p:txBody>
          <a:bodyPr wrap="square" lIns="0" tIns="0" rIns="0" bIns="0" rtlCol="0" anchor="ctr"/>
          <a:lstStyle/>
          <a:p>
            <a:pPr marL="0" indent="0">
              <a:lnSpc>
                <a:spcPts val="3520"/>
              </a:lnSpc>
              <a:buNone/>
            </a:pPr>
            <a:r>
              <a:rPr lang="en-US" sz="3200" b="1" dirty="0">
                <a:solidFill>
                  <a:srgbClr val="000000"/>
                </a:solidFill>
                <a:latin typeface="Georgia" pitchFamily="34" charset="0"/>
                <a:ea typeface="Georgia" pitchFamily="34" charset="-122"/>
                <a:cs typeface="Georgia" pitchFamily="34" charset="-120"/>
              </a:rPr>
              <a:t>One ask: A platform to build it.</a:t>
            </a:r>
            <a:endParaRPr lang="en-US" sz="3200" dirty="0"/>
          </a:p>
        </p:txBody>
      </p:sp>
      <p:sp>
        <p:nvSpPr>
          <p:cNvPr id="6" name="Text 4"/>
          <p:cNvSpPr/>
          <p:nvPr/>
        </p:nvSpPr>
        <p:spPr>
          <a:xfrm>
            <a:off x="777240" y="1883664"/>
            <a:ext cx="10058400" cy="960120"/>
          </a:xfrm>
          <a:prstGeom prst="rect">
            <a:avLst/>
          </a:prstGeom>
          <a:noFill/>
          <a:ln/>
        </p:spPr>
        <p:txBody>
          <a:bodyPr wrap="square" lIns="0" tIns="0" rIns="0" bIns="0" rtlCol="0" anchor="ctr"/>
          <a:lstStyle/>
          <a:p>
            <a:pPr marL="0" indent="0">
              <a:lnSpc>
                <a:spcPts val="1900"/>
              </a:lnSpc>
              <a:buNone/>
            </a:pPr>
            <a:endParaRPr lang="en-US" sz="1300" dirty="0"/>
          </a:p>
        </p:txBody>
      </p:sp>
      <p:sp>
        <p:nvSpPr>
          <p:cNvPr id="7" name="Shape 5"/>
          <p:cNvSpPr/>
          <p:nvPr/>
        </p:nvSpPr>
        <p:spPr>
          <a:xfrm>
            <a:off x="777240" y="2406420"/>
            <a:ext cx="4937760" cy="0"/>
          </a:xfrm>
          <a:prstGeom prst="line">
            <a:avLst/>
          </a:prstGeom>
          <a:noFill/>
          <a:ln w="15240">
            <a:solidFill>
              <a:srgbClr val="000000"/>
            </a:solidFill>
            <a:prstDash val="solid"/>
          </a:ln>
        </p:spPr>
        <p:txBody>
          <a:bodyPr/>
          <a:lstStyle/>
          <a:p>
            <a:endParaRPr/>
          </a:p>
        </p:txBody>
      </p:sp>
      <p:sp>
        <p:nvSpPr>
          <p:cNvPr id="8" name="Text 6"/>
          <p:cNvSpPr/>
          <p:nvPr/>
        </p:nvSpPr>
        <p:spPr>
          <a:xfrm>
            <a:off x="777240" y="2534436"/>
            <a:ext cx="4937760" cy="384048"/>
          </a:xfrm>
          <a:prstGeom prst="rect">
            <a:avLst/>
          </a:prstGeom>
          <a:noFill/>
          <a:ln/>
        </p:spPr>
        <p:txBody>
          <a:bodyPr wrap="square" lIns="0" tIns="0" rIns="0" bIns="0" rtlCol="0" anchor="ctr"/>
          <a:lstStyle/>
          <a:p>
            <a:pPr marL="0" indent="0">
              <a:buNone/>
            </a:pPr>
            <a:r>
              <a:rPr lang="en-US" sz="1700" b="1" dirty="0">
                <a:solidFill>
                  <a:srgbClr val="000000"/>
                </a:solidFill>
                <a:latin typeface="Georgia" pitchFamily="34" charset="0"/>
                <a:ea typeface="Georgia" pitchFamily="34" charset="-122"/>
                <a:cs typeface="Georgia" pitchFamily="34" charset="-120"/>
              </a:rPr>
              <a:t>The first hardware hire</a:t>
            </a:r>
            <a:endParaRPr lang="en-US" sz="1700" dirty="0"/>
          </a:p>
        </p:txBody>
      </p:sp>
      <p:sp>
        <p:nvSpPr>
          <p:cNvPr id="9" name="Text 7"/>
          <p:cNvSpPr/>
          <p:nvPr/>
        </p:nvSpPr>
        <p:spPr>
          <a:xfrm>
            <a:off x="777240" y="2955060"/>
            <a:ext cx="4937760" cy="658368"/>
          </a:xfrm>
          <a:prstGeom prst="rect">
            <a:avLst/>
          </a:prstGeom>
          <a:noFill/>
          <a:ln/>
        </p:spPr>
        <p:txBody>
          <a:bodyPr wrap="square" lIns="0" tIns="0" rIns="0" bIns="0" rtlCol="0" anchor="ctr"/>
          <a:lstStyle/>
          <a:p>
            <a:pPr marL="0" indent="0">
              <a:lnSpc>
                <a:spcPts val="1500"/>
              </a:lnSpc>
              <a:buNone/>
            </a:pPr>
            <a:r>
              <a:rPr lang="en-US" sz="1100" dirty="0">
                <a:solidFill>
                  <a:srgbClr val="525252"/>
                </a:solidFill>
                <a:latin typeface="Arial" pitchFamily="34" charset="0"/>
                <a:ea typeface="Arial" pitchFamily="34" charset="-122"/>
                <a:cs typeface="Arial" pitchFamily="34" charset="-120"/>
              </a:rPr>
              <a:t>An analog and firmware engineer who has shipped a device with a real safety chain. We own systems and product; this is the one seat left to fill for the build.</a:t>
            </a:r>
            <a:endParaRPr lang="en-US" sz="1100" dirty="0"/>
          </a:p>
        </p:txBody>
      </p:sp>
      <p:sp>
        <p:nvSpPr>
          <p:cNvPr id="10" name="Shape 8"/>
          <p:cNvSpPr/>
          <p:nvPr/>
        </p:nvSpPr>
        <p:spPr>
          <a:xfrm>
            <a:off x="6217920" y="2406420"/>
            <a:ext cx="4937760" cy="0"/>
          </a:xfrm>
          <a:prstGeom prst="line">
            <a:avLst/>
          </a:prstGeom>
          <a:noFill/>
          <a:ln w="15240">
            <a:solidFill>
              <a:srgbClr val="000000"/>
            </a:solidFill>
            <a:prstDash val="solid"/>
          </a:ln>
        </p:spPr>
        <p:txBody>
          <a:bodyPr/>
          <a:lstStyle/>
          <a:p>
            <a:endParaRPr/>
          </a:p>
        </p:txBody>
      </p:sp>
      <p:sp>
        <p:nvSpPr>
          <p:cNvPr id="11" name="Text 9"/>
          <p:cNvSpPr/>
          <p:nvPr/>
        </p:nvSpPr>
        <p:spPr>
          <a:xfrm>
            <a:off x="6217920" y="2534436"/>
            <a:ext cx="4937760" cy="384048"/>
          </a:xfrm>
          <a:prstGeom prst="rect">
            <a:avLst/>
          </a:prstGeom>
          <a:noFill/>
          <a:ln/>
        </p:spPr>
        <p:txBody>
          <a:bodyPr wrap="square" lIns="0" tIns="0" rIns="0" bIns="0" rtlCol="0" anchor="ctr"/>
          <a:lstStyle/>
          <a:p>
            <a:pPr marL="0" indent="0">
              <a:buNone/>
            </a:pPr>
            <a:r>
              <a:rPr lang="en-US" sz="1700" b="1" dirty="0">
                <a:solidFill>
                  <a:srgbClr val="000000"/>
                </a:solidFill>
                <a:latin typeface="Georgia" pitchFamily="34" charset="0"/>
                <a:ea typeface="Georgia" pitchFamily="34" charset="-122"/>
                <a:cs typeface="Georgia" pitchFamily="34" charset="-120"/>
              </a:rPr>
              <a:t>Design partners</a:t>
            </a:r>
            <a:endParaRPr lang="en-US" sz="1700" dirty="0"/>
          </a:p>
        </p:txBody>
      </p:sp>
      <p:sp>
        <p:nvSpPr>
          <p:cNvPr id="12" name="Text 10"/>
          <p:cNvSpPr/>
          <p:nvPr/>
        </p:nvSpPr>
        <p:spPr>
          <a:xfrm>
            <a:off x="6217920" y="2955060"/>
            <a:ext cx="4937760" cy="658368"/>
          </a:xfrm>
          <a:prstGeom prst="rect">
            <a:avLst/>
          </a:prstGeom>
          <a:noFill/>
          <a:ln/>
        </p:spPr>
        <p:txBody>
          <a:bodyPr wrap="square" lIns="0" tIns="0" rIns="0" bIns="0" rtlCol="0" anchor="ctr"/>
          <a:lstStyle/>
          <a:p>
            <a:pPr marL="0" indent="0">
              <a:lnSpc>
                <a:spcPts val="1500"/>
              </a:lnSpc>
              <a:buNone/>
            </a:pPr>
            <a:r>
              <a:rPr lang="en-US" sz="1100" dirty="0">
                <a:solidFill>
                  <a:srgbClr val="525252"/>
                </a:solidFill>
                <a:latin typeface="Arial" pitchFamily="34" charset="0"/>
                <a:ea typeface="Arial" pitchFamily="34" charset="-122"/>
                <a:cs typeface="Arial" pitchFamily="34" charset="-120"/>
              </a:rPr>
              <a:t>Twenty AI-native operators, people already running agent fleets on high-value output, who will wear a rough band for six weeks. YC's network reaches them in days.</a:t>
            </a:r>
            <a:endParaRPr lang="en-US" sz="1100" dirty="0"/>
          </a:p>
        </p:txBody>
      </p:sp>
      <p:sp>
        <p:nvSpPr>
          <p:cNvPr id="13" name="Shape 11"/>
          <p:cNvSpPr/>
          <p:nvPr/>
        </p:nvSpPr>
        <p:spPr>
          <a:xfrm>
            <a:off x="777240" y="3778020"/>
            <a:ext cx="4937760" cy="0"/>
          </a:xfrm>
          <a:prstGeom prst="line">
            <a:avLst/>
          </a:prstGeom>
          <a:noFill/>
          <a:ln w="15240">
            <a:solidFill>
              <a:srgbClr val="000000"/>
            </a:solidFill>
            <a:prstDash val="solid"/>
          </a:ln>
        </p:spPr>
        <p:txBody>
          <a:bodyPr/>
          <a:lstStyle/>
          <a:p>
            <a:endParaRPr/>
          </a:p>
        </p:txBody>
      </p:sp>
      <p:sp>
        <p:nvSpPr>
          <p:cNvPr id="14" name="Text 12"/>
          <p:cNvSpPr/>
          <p:nvPr/>
        </p:nvSpPr>
        <p:spPr>
          <a:xfrm>
            <a:off x="777240" y="3906036"/>
            <a:ext cx="4937760" cy="384048"/>
          </a:xfrm>
          <a:prstGeom prst="rect">
            <a:avLst/>
          </a:prstGeom>
          <a:noFill/>
          <a:ln/>
        </p:spPr>
        <p:txBody>
          <a:bodyPr wrap="square" lIns="0" tIns="0" rIns="0" bIns="0" rtlCol="0" anchor="ctr"/>
          <a:lstStyle/>
          <a:p>
            <a:pPr marL="0" indent="0">
              <a:buNone/>
            </a:pPr>
            <a:r>
              <a:rPr lang="en-US" sz="1700" b="1" dirty="0">
                <a:solidFill>
                  <a:srgbClr val="000000"/>
                </a:solidFill>
                <a:latin typeface="Georgia" pitchFamily="34" charset="0"/>
                <a:ea typeface="Georgia" pitchFamily="34" charset="-122"/>
                <a:cs typeface="Georgia" pitchFamily="34" charset="-120"/>
              </a:rPr>
              <a:t>Partners who have shipped hardware</a:t>
            </a:r>
            <a:endParaRPr lang="en-US" sz="1700" dirty="0"/>
          </a:p>
        </p:txBody>
      </p:sp>
      <p:sp>
        <p:nvSpPr>
          <p:cNvPr id="15" name="Text 13"/>
          <p:cNvSpPr/>
          <p:nvPr/>
        </p:nvSpPr>
        <p:spPr>
          <a:xfrm>
            <a:off x="777240" y="4326660"/>
            <a:ext cx="4937760" cy="658368"/>
          </a:xfrm>
          <a:prstGeom prst="rect">
            <a:avLst/>
          </a:prstGeom>
          <a:noFill/>
          <a:ln/>
        </p:spPr>
        <p:txBody>
          <a:bodyPr wrap="square" lIns="0" tIns="0" rIns="0" bIns="0" rtlCol="0" anchor="ctr"/>
          <a:lstStyle/>
          <a:p>
            <a:pPr marL="0" indent="0">
              <a:lnSpc>
                <a:spcPts val="1500"/>
              </a:lnSpc>
              <a:buNone/>
            </a:pPr>
            <a:r>
              <a:rPr lang="en-US" sz="1100" dirty="0">
                <a:solidFill>
                  <a:srgbClr val="525252"/>
                </a:solidFill>
                <a:latin typeface="Arial" pitchFamily="34" charset="0"/>
                <a:ea typeface="Arial" pitchFamily="34" charset="-122"/>
                <a:cs typeface="Arial" pitchFamily="34" charset="-120"/>
              </a:rPr>
              <a:t>The wellness line is a claims-language problem as much as an engineering one. I want to be pressure-tested by people who have walked it.</a:t>
            </a:r>
            <a:endParaRPr lang="en-US" sz="1100" dirty="0"/>
          </a:p>
        </p:txBody>
      </p:sp>
      <p:sp>
        <p:nvSpPr>
          <p:cNvPr id="16" name="Shape 14"/>
          <p:cNvSpPr/>
          <p:nvPr/>
        </p:nvSpPr>
        <p:spPr>
          <a:xfrm>
            <a:off x="6217920" y="3778020"/>
            <a:ext cx="4937760" cy="0"/>
          </a:xfrm>
          <a:prstGeom prst="line">
            <a:avLst/>
          </a:prstGeom>
          <a:noFill/>
          <a:ln w="15240">
            <a:solidFill>
              <a:srgbClr val="000000"/>
            </a:solidFill>
            <a:prstDash val="solid"/>
          </a:ln>
        </p:spPr>
        <p:txBody>
          <a:bodyPr/>
          <a:lstStyle/>
          <a:p>
            <a:endParaRPr/>
          </a:p>
        </p:txBody>
      </p:sp>
      <p:sp>
        <p:nvSpPr>
          <p:cNvPr id="17" name="Text 15"/>
          <p:cNvSpPr/>
          <p:nvPr/>
        </p:nvSpPr>
        <p:spPr>
          <a:xfrm>
            <a:off x="6217920" y="3906036"/>
            <a:ext cx="4937760" cy="384048"/>
          </a:xfrm>
          <a:prstGeom prst="rect">
            <a:avLst/>
          </a:prstGeom>
          <a:noFill/>
          <a:ln/>
        </p:spPr>
        <p:txBody>
          <a:bodyPr wrap="square" lIns="0" tIns="0" rIns="0" bIns="0" rtlCol="0" anchor="ctr"/>
          <a:lstStyle/>
          <a:p>
            <a:pPr marL="0" indent="0">
              <a:buNone/>
            </a:pPr>
            <a:r>
              <a:rPr lang="en-US" sz="1700" b="1" dirty="0">
                <a:solidFill>
                  <a:srgbClr val="000000"/>
                </a:solidFill>
                <a:latin typeface="Georgia" pitchFamily="34" charset="0"/>
                <a:ea typeface="Georgia" pitchFamily="34" charset="-122"/>
                <a:cs typeface="Georgia" pitchFamily="34" charset="-120"/>
              </a:rPr>
              <a:t>The forcing function</a:t>
            </a:r>
            <a:endParaRPr lang="en-US" sz="1700" dirty="0"/>
          </a:p>
        </p:txBody>
      </p:sp>
      <p:sp>
        <p:nvSpPr>
          <p:cNvPr id="18" name="Text 16"/>
          <p:cNvSpPr/>
          <p:nvPr/>
        </p:nvSpPr>
        <p:spPr>
          <a:xfrm>
            <a:off x="6217920" y="4326660"/>
            <a:ext cx="4937760" cy="658368"/>
          </a:xfrm>
          <a:prstGeom prst="rect">
            <a:avLst/>
          </a:prstGeom>
          <a:noFill/>
          <a:ln/>
        </p:spPr>
        <p:txBody>
          <a:bodyPr wrap="square" lIns="0" tIns="0" rIns="0" bIns="0" rtlCol="0" anchor="ctr"/>
          <a:lstStyle/>
          <a:p>
            <a:pPr marL="0" indent="0">
              <a:lnSpc>
                <a:spcPts val="1500"/>
              </a:lnSpc>
              <a:buNone/>
            </a:pPr>
            <a:r>
              <a:rPr lang="en-US" sz="1100" dirty="0">
                <a:solidFill>
                  <a:srgbClr val="525252"/>
                </a:solidFill>
                <a:latin typeface="Arial" pitchFamily="34" charset="0"/>
                <a:ea typeface="Arial" pitchFamily="34" charset="-122"/>
                <a:cs typeface="Arial" pitchFamily="34" charset="-120"/>
              </a:rPr>
              <a:t>A public deadline for a bench result. Nothing compresses a hardware timeline the way Demo Day does.</a:t>
            </a:r>
            <a:endParaRPr lang="en-US" sz="1100" dirty="0"/>
          </a:p>
        </p:txBody>
      </p:sp>
      <p:sp>
        <p:nvSpPr>
          <p:cNvPr id="19" name="Shape 17"/>
          <p:cNvSpPr/>
          <p:nvPr/>
        </p:nvSpPr>
        <p:spPr>
          <a:xfrm>
            <a:off x="752551" y="5131332"/>
            <a:ext cx="10607040" cy="658368"/>
          </a:xfrm>
          <a:prstGeom prst="rect">
            <a:avLst/>
          </a:prstGeom>
          <a:solidFill>
            <a:srgbClr val="000000"/>
          </a:solidFill>
          <a:ln/>
        </p:spPr>
        <p:txBody>
          <a:bodyPr/>
          <a:lstStyle/>
          <a:p>
            <a:endParaRPr/>
          </a:p>
        </p:txBody>
      </p:sp>
      <p:sp>
        <p:nvSpPr>
          <p:cNvPr id="20" name="Text 18"/>
          <p:cNvSpPr/>
          <p:nvPr/>
        </p:nvSpPr>
        <p:spPr>
          <a:xfrm>
            <a:off x="1051560" y="5149620"/>
            <a:ext cx="1371600" cy="658368"/>
          </a:xfrm>
          <a:prstGeom prst="rect">
            <a:avLst/>
          </a:prstGeom>
          <a:noFill/>
          <a:ln/>
        </p:spPr>
        <p:txBody>
          <a:bodyPr wrap="square" lIns="0" tIns="0" rIns="0" bIns="0" rtlCol="0" anchor="ctr"/>
          <a:lstStyle/>
          <a:p>
            <a:pPr marL="0" indent="0">
              <a:buNone/>
            </a:pPr>
            <a:r>
              <a:rPr lang="en-US" sz="1100" b="1" dirty="0">
                <a:solidFill>
                  <a:srgbClr val="FFFFFF"/>
                </a:solidFill>
                <a:latin typeface="Arial" pitchFamily="34" charset="0"/>
                <a:ea typeface="Arial" pitchFamily="34" charset="-122"/>
                <a:cs typeface="Arial" pitchFamily="34" charset="-120"/>
              </a:rPr>
              <a:t>Use of funds:</a:t>
            </a:r>
            <a:endParaRPr lang="en-US" sz="1100" dirty="0"/>
          </a:p>
        </p:txBody>
      </p:sp>
      <p:sp>
        <p:nvSpPr>
          <p:cNvPr id="21" name="Text 19"/>
          <p:cNvSpPr/>
          <p:nvPr/>
        </p:nvSpPr>
        <p:spPr>
          <a:xfrm>
            <a:off x="2331720" y="5149620"/>
            <a:ext cx="8778240" cy="658368"/>
          </a:xfrm>
          <a:prstGeom prst="rect">
            <a:avLst/>
          </a:prstGeom>
          <a:noFill/>
          <a:ln/>
        </p:spPr>
        <p:txBody>
          <a:bodyPr wrap="square" lIns="0" tIns="0" rIns="0" bIns="0" rtlCol="0" anchor="ctr"/>
          <a:lstStyle/>
          <a:p>
            <a:pPr marL="0" indent="0">
              <a:buNone/>
            </a:pPr>
            <a:r>
              <a:rPr lang="en-US" sz="1100" dirty="0">
                <a:solidFill>
                  <a:srgbClr val="CCCCCC"/>
                </a:solidFill>
                <a:latin typeface="Arial" pitchFamily="34" charset="0"/>
                <a:ea typeface="Arial" pitchFamily="34" charset="-122"/>
                <a:cs typeface="Arial" pitchFamily="34" charset="-120"/>
              </a:rPr>
              <a:t>Proto-0 bench rig and instrumentation  ·  non-provisional filing  ·  twelve months of solo burn</a:t>
            </a:r>
            <a:endParaRPr lang="en-US" sz="1100" dirty="0"/>
          </a:p>
        </p:txBody>
      </p:sp>
      <p:pic>
        <p:nvPicPr>
          <p:cNvPr id="23" name="Image 0" descr="logo/f0_k.png"/>
          <p:cNvPicPr>
            <a:picLocks noChangeAspect="1"/>
          </p:cNvPicPr>
          <p:nvPr/>
        </p:nvPicPr>
        <p:blipFill>
          <a:blip r:embed="rId3"/>
          <a:stretch>
            <a:fillRect/>
          </a:stretch>
        </p:blipFill>
        <p:spPr>
          <a:xfrm>
            <a:off x="10710367" y="5652540"/>
            <a:ext cx="173736" cy="173736"/>
          </a:xfrm>
          <a:prstGeom prst="rect">
            <a:avLst/>
          </a:prstGeom>
        </p:spPr>
      </p:pic>
      <p:sp>
        <p:nvSpPr>
          <p:cNvPr id="24" name="Text 21"/>
          <p:cNvSpPr/>
          <p:nvPr/>
        </p:nvSpPr>
        <p:spPr>
          <a:xfrm>
            <a:off x="10948111" y="6355080"/>
            <a:ext cx="822960" cy="256032"/>
          </a:xfrm>
          <a:prstGeom prst="rect">
            <a:avLst/>
          </a:prstGeom>
          <a:noFill/>
          <a:ln/>
        </p:spPr>
        <p:txBody>
          <a:bodyPr wrap="square" lIns="0" tIns="0" rIns="0" bIns="0" rtlCol="0" anchor="ctr"/>
          <a:lstStyle/>
          <a:p>
            <a:pPr marL="0" indent="0">
              <a:buNone/>
            </a:pPr>
            <a:r>
              <a:rPr lang="en-US" sz="850" kern="0" spc="140" dirty="0">
                <a:solidFill>
                  <a:srgbClr val="8A8A8A"/>
                </a:solidFill>
                <a:latin typeface="Arial" pitchFamily="34" charset="0"/>
                <a:ea typeface="Arial" pitchFamily="34" charset="-122"/>
                <a:cs typeface="Arial" pitchFamily="34" charset="-120"/>
              </a:rPr>
              <a:t>SCOPE  14</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22">
    <p:bg>
      <p:bgPr>
        <a:solidFill>
          <a:srgbClr val="000000"/>
        </a:solidFill>
        <a:effectLst/>
      </p:bgPr>
    </p:bg>
    <p:spTree>
      <p:nvGrpSpPr>
        <p:cNvPr id="1" name=""/>
        <p:cNvGrpSpPr/>
        <p:nvPr/>
      </p:nvGrpSpPr>
      <p:grpSpPr>
        <a:xfrm>
          <a:off x="0" y="0"/>
          <a:ext cx="0" cy="0"/>
          <a:chOff x="0" y="0"/>
          <a:chExt cx="0" cy="0"/>
        </a:xfrm>
      </p:grpSpPr>
      <p:pic>
        <p:nvPicPr>
          <p:cNvPr id="2" name="Image 0" descr="logo/hero_w.png"/>
          <p:cNvPicPr>
            <a:picLocks noChangeAspect="1"/>
          </p:cNvPicPr>
          <p:nvPr/>
        </p:nvPicPr>
        <p:blipFill>
          <a:blip r:embed="rId3"/>
          <a:stretch>
            <a:fillRect/>
          </a:stretch>
        </p:blipFill>
        <p:spPr>
          <a:xfrm>
            <a:off x="777240" y="777240"/>
            <a:ext cx="658368" cy="658368"/>
          </a:xfrm>
          <a:prstGeom prst="rect">
            <a:avLst/>
          </a:prstGeom>
        </p:spPr>
      </p:pic>
      <p:sp>
        <p:nvSpPr>
          <p:cNvPr id="3" name="Text 0"/>
          <p:cNvSpPr/>
          <p:nvPr/>
        </p:nvSpPr>
        <p:spPr>
          <a:xfrm>
            <a:off x="1627632" y="896112"/>
            <a:ext cx="4572000" cy="457200"/>
          </a:xfrm>
          <a:prstGeom prst="rect">
            <a:avLst/>
          </a:prstGeom>
          <a:noFill/>
          <a:ln/>
        </p:spPr>
        <p:txBody>
          <a:bodyPr wrap="square" lIns="0" tIns="0" rIns="0" bIns="0" rtlCol="0" anchor="ctr"/>
          <a:lstStyle/>
          <a:p>
            <a:pPr marL="0" indent="0">
              <a:buNone/>
            </a:pPr>
            <a:r>
              <a:rPr lang="en-US" sz="2000" b="1" kern="0" spc="600" dirty="0">
                <a:solidFill>
                  <a:srgbClr val="FFFFFF"/>
                </a:solidFill>
                <a:latin typeface="Georgia" pitchFamily="34" charset="0"/>
                <a:ea typeface="Georgia" pitchFamily="34" charset="-122"/>
                <a:cs typeface="Georgia" pitchFamily="34" charset="-120"/>
              </a:rPr>
              <a:t>SCOPE</a:t>
            </a:r>
            <a:endParaRPr lang="en-US" sz="2000" dirty="0"/>
          </a:p>
        </p:txBody>
      </p:sp>
      <p:sp>
        <p:nvSpPr>
          <p:cNvPr id="4" name="Text 1"/>
          <p:cNvSpPr/>
          <p:nvPr/>
        </p:nvSpPr>
        <p:spPr>
          <a:xfrm>
            <a:off x="777240" y="2011680"/>
            <a:ext cx="10332720" cy="868680"/>
          </a:xfrm>
          <a:prstGeom prst="rect">
            <a:avLst/>
          </a:prstGeom>
          <a:noFill/>
          <a:ln/>
        </p:spPr>
        <p:txBody>
          <a:bodyPr wrap="square" lIns="0" tIns="0" rIns="0" bIns="0" rtlCol="0" anchor="ctr"/>
          <a:lstStyle/>
          <a:p>
            <a:pPr marL="0" indent="0">
              <a:lnSpc>
                <a:spcPts val="4800"/>
              </a:lnSpc>
              <a:buNone/>
            </a:pPr>
            <a:r>
              <a:rPr lang="en-US" sz="4200" b="1" dirty="0">
                <a:solidFill>
                  <a:srgbClr val="FFFFFF"/>
                </a:solidFill>
                <a:latin typeface="Georgia" pitchFamily="34" charset="0"/>
                <a:ea typeface="Georgia" pitchFamily="34" charset="-122"/>
                <a:cs typeface="Georgia" pitchFamily="34" charset="-120"/>
              </a:rPr>
              <a:t>Starting was never the problem.</a:t>
            </a:r>
            <a:endParaRPr lang="en-US" sz="4200" dirty="0"/>
          </a:p>
        </p:txBody>
      </p:sp>
      <p:sp>
        <p:nvSpPr>
          <p:cNvPr id="5" name="Text 2"/>
          <p:cNvSpPr/>
          <p:nvPr/>
        </p:nvSpPr>
        <p:spPr>
          <a:xfrm>
            <a:off x="777240" y="3108960"/>
            <a:ext cx="9052560" cy="1280160"/>
          </a:xfrm>
          <a:prstGeom prst="rect">
            <a:avLst/>
          </a:prstGeom>
          <a:noFill/>
          <a:ln/>
        </p:spPr>
        <p:txBody>
          <a:bodyPr wrap="square" lIns="0" tIns="0" rIns="0" bIns="0" rtlCol="0" anchor="ctr"/>
          <a:lstStyle/>
          <a:p>
            <a:pPr marL="0" indent="0">
              <a:lnSpc>
                <a:spcPts val="2500"/>
              </a:lnSpc>
              <a:buNone/>
            </a:pPr>
            <a:r>
              <a:rPr lang="en-US" sz="1600" dirty="0">
                <a:solidFill>
                  <a:srgbClr val="ABABAB"/>
                </a:solidFill>
                <a:latin typeface="Georgia" pitchFamily="34" charset="0"/>
                <a:ea typeface="Georgia" pitchFamily="34" charset="-122"/>
                <a:cs typeface="Georgia" pitchFamily="34" charset="-120"/>
              </a:rPr>
              <a:t>The machines lifted the finishing off us and left us the starting. Finished work is becoming the only hard currency left, at the exact moment we are being trained to hold soft currency in unlimited amounts. Command is choosing and finishing, and nothing anyone is building measures it. We are building the instrument.</a:t>
            </a:r>
            <a:endParaRPr lang="en-US" sz="1600" dirty="0"/>
          </a:p>
        </p:txBody>
      </p:sp>
      <p:sp>
        <p:nvSpPr>
          <p:cNvPr id="6" name="Shape 3"/>
          <p:cNvSpPr/>
          <p:nvPr/>
        </p:nvSpPr>
        <p:spPr>
          <a:xfrm>
            <a:off x="777240" y="4590288"/>
            <a:ext cx="10607040" cy="0"/>
          </a:xfrm>
          <a:prstGeom prst="line">
            <a:avLst/>
          </a:prstGeom>
          <a:noFill/>
          <a:ln w="15240">
            <a:solidFill>
              <a:srgbClr val="2A2A2A"/>
            </a:solidFill>
            <a:prstDash val="solid"/>
          </a:ln>
        </p:spPr>
        <p:txBody>
          <a:bodyPr/>
          <a:lstStyle/>
          <a:p>
            <a:endParaRPr/>
          </a:p>
        </p:txBody>
      </p:sp>
      <p:sp>
        <p:nvSpPr>
          <p:cNvPr id="7" name="Text 4"/>
          <p:cNvSpPr/>
          <p:nvPr/>
        </p:nvSpPr>
        <p:spPr>
          <a:xfrm>
            <a:off x="777240" y="4700016"/>
            <a:ext cx="5486400" cy="237744"/>
          </a:xfrm>
          <a:prstGeom prst="rect">
            <a:avLst/>
          </a:prstGeom>
          <a:noFill/>
          <a:ln/>
        </p:spPr>
        <p:txBody>
          <a:bodyPr wrap="square" lIns="0" tIns="0" rIns="0" bIns="0" rtlCol="0" anchor="ctr"/>
          <a:lstStyle/>
          <a:p>
            <a:pPr marL="0" indent="0" algn="l">
              <a:buNone/>
            </a:pPr>
            <a:r>
              <a:rPr lang="en-US" sz="850" b="1" kern="0" spc="260" dirty="0">
                <a:solidFill>
                  <a:srgbClr val="6E6E6E"/>
                </a:solidFill>
                <a:latin typeface="Arial" pitchFamily="34" charset="0"/>
                <a:ea typeface="Arial" pitchFamily="34" charset="-122"/>
                <a:cs typeface="Arial" pitchFamily="34" charset="-120"/>
              </a:rPr>
              <a:t>TWO THINGS YOU CAN READ TODAY</a:t>
            </a:r>
            <a:endParaRPr lang="en-US" sz="850" dirty="0"/>
          </a:p>
        </p:txBody>
      </p:sp>
      <p:sp>
        <p:nvSpPr>
          <p:cNvPr id="8" name="Text 5"/>
          <p:cNvSpPr/>
          <p:nvPr/>
        </p:nvSpPr>
        <p:spPr>
          <a:xfrm>
            <a:off x="777240" y="4974336"/>
            <a:ext cx="4937760" cy="274320"/>
          </a:xfrm>
          <a:prstGeom prst="rect">
            <a:avLst/>
          </a:prstGeom>
          <a:noFill/>
          <a:ln/>
        </p:spPr>
        <p:txBody>
          <a:bodyPr wrap="square" lIns="0" tIns="0" rIns="0" bIns="0" rtlCol="0" anchor="ctr"/>
          <a:lstStyle/>
          <a:p>
            <a:pPr marL="0" indent="0">
              <a:buNone/>
            </a:pPr>
            <a:r>
              <a:rPr lang="en-US" sz="1400" i="1" dirty="0">
                <a:solidFill>
                  <a:srgbClr val="FFFFFF"/>
                </a:solidFill>
                <a:latin typeface="Georgia" pitchFamily="34" charset="0"/>
                <a:ea typeface="Georgia" pitchFamily="34" charset="-122"/>
                <a:cs typeface="Georgia" pitchFamily="34" charset="-120"/>
              </a:rPr>
              <a:t>“The Oldest Problem That Was Never Solved”</a:t>
            </a:r>
            <a:endParaRPr lang="en-US" sz="1400" dirty="0"/>
          </a:p>
        </p:txBody>
      </p:sp>
      <p:sp>
        <p:nvSpPr>
          <p:cNvPr id="9" name="Text 6"/>
          <p:cNvSpPr/>
          <p:nvPr/>
        </p:nvSpPr>
        <p:spPr>
          <a:xfrm>
            <a:off x="777240" y="5266944"/>
            <a:ext cx="4937760" cy="420624"/>
          </a:xfrm>
          <a:prstGeom prst="rect">
            <a:avLst/>
          </a:prstGeom>
          <a:noFill/>
          <a:ln/>
        </p:spPr>
        <p:txBody>
          <a:bodyPr wrap="square" lIns="0" tIns="0" rIns="0" bIns="0" rtlCol="0" anchor="ctr"/>
          <a:lstStyle/>
          <a:p>
            <a:pPr marL="0" indent="0">
              <a:lnSpc>
                <a:spcPts val="1300"/>
              </a:lnSpc>
              <a:buNone/>
            </a:pPr>
            <a:r>
              <a:rPr lang="en-US" sz="1000" dirty="0">
                <a:solidFill>
                  <a:srgbClr val="ABABAB"/>
                </a:solidFill>
                <a:latin typeface="Arial" pitchFamily="34" charset="0"/>
                <a:ea typeface="Arial" pitchFamily="34" charset="-122"/>
                <a:cs typeface="Arial" pitchFamily="34" charset="-120"/>
              </a:rPr>
              <a:t>The 16-minute argument the company follows from. nirajgohil.com, June 2026.</a:t>
            </a:r>
            <a:endParaRPr lang="en-US" sz="1000" dirty="0"/>
          </a:p>
        </p:txBody>
      </p:sp>
      <p:sp>
        <p:nvSpPr>
          <p:cNvPr id="10" name="Text 7"/>
          <p:cNvSpPr/>
          <p:nvPr/>
        </p:nvSpPr>
        <p:spPr>
          <a:xfrm>
            <a:off x="6309360" y="4937760"/>
            <a:ext cx="5074920" cy="457200"/>
          </a:xfrm>
          <a:prstGeom prst="rect">
            <a:avLst/>
          </a:prstGeom>
          <a:noFill/>
          <a:ln/>
        </p:spPr>
        <p:txBody>
          <a:bodyPr wrap="square" lIns="0" tIns="0" rIns="0" bIns="0" rtlCol="0" anchor="ctr"/>
          <a:lstStyle/>
          <a:p>
            <a:pPr marL="0" indent="0">
              <a:lnSpc>
                <a:spcPts val="1400"/>
              </a:lnSpc>
              <a:buNone/>
            </a:pPr>
            <a:r>
              <a:rPr lang="en-US" sz="1150" i="1" dirty="0">
                <a:solidFill>
                  <a:srgbClr val="FFFFFF"/>
                </a:solidFill>
                <a:latin typeface="Georgia" pitchFamily="34" charset="0"/>
                <a:ea typeface="Georgia" pitchFamily="34" charset="-122"/>
                <a:cs typeface="Georgia" pitchFamily="34" charset="-120"/>
              </a:rPr>
              <a:t>“Causally Validated Wearable System for Uncertainty-Aware Cognitive-State Detection and Bounded Sensory Intervention”</a:t>
            </a:r>
            <a:endParaRPr lang="en-US" sz="1150" dirty="0"/>
          </a:p>
        </p:txBody>
      </p:sp>
      <p:sp>
        <p:nvSpPr>
          <p:cNvPr id="11" name="Text 8"/>
          <p:cNvSpPr/>
          <p:nvPr/>
        </p:nvSpPr>
        <p:spPr>
          <a:xfrm>
            <a:off x="6309360" y="5431536"/>
            <a:ext cx="5074920" cy="274320"/>
          </a:xfrm>
          <a:prstGeom prst="rect">
            <a:avLst/>
          </a:prstGeom>
          <a:noFill/>
          <a:ln/>
        </p:spPr>
        <p:txBody>
          <a:bodyPr wrap="square" lIns="0" tIns="0" rIns="0" bIns="0" rtlCol="0" anchor="ctr"/>
          <a:lstStyle/>
          <a:p>
            <a:pPr marL="0" indent="0">
              <a:buNone/>
            </a:pPr>
            <a:r>
              <a:rPr lang="en-US" sz="1000" dirty="0">
                <a:solidFill>
                  <a:srgbClr val="ABABAB"/>
                </a:solidFill>
                <a:latin typeface="Arial" pitchFamily="34" charset="0"/>
                <a:ea typeface="Arial" pitchFamily="34" charset="-122"/>
                <a:cs typeface="Arial" pitchFamily="34" charset="-120"/>
              </a:rPr>
              <a:t>USPTO provisional filed 21 July 2026. 27 claims, 18 figures, filed pro se.</a:t>
            </a:r>
            <a:endParaRPr lang="en-US" sz="1000" dirty="0"/>
          </a:p>
        </p:txBody>
      </p:sp>
      <p:sp>
        <p:nvSpPr>
          <p:cNvPr id="12" name="Shape 9"/>
          <p:cNvSpPr/>
          <p:nvPr/>
        </p:nvSpPr>
        <p:spPr>
          <a:xfrm>
            <a:off x="777240" y="5897880"/>
            <a:ext cx="10607040" cy="0"/>
          </a:xfrm>
          <a:prstGeom prst="line">
            <a:avLst/>
          </a:prstGeom>
          <a:noFill/>
          <a:ln w="12700">
            <a:solidFill>
              <a:srgbClr val="2A2A2A"/>
            </a:solidFill>
            <a:prstDash val="solid"/>
          </a:ln>
        </p:spPr>
        <p:txBody>
          <a:bodyPr/>
          <a:lstStyle/>
          <a:p>
            <a:endParaRPr/>
          </a:p>
        </p:txBody>
      </p:sp>
      <p:sp>
        <p:nvSpPr>
          <p:cNvPr id="13" name="Text 10"/>
          <p:cNvSpPr/>
          <p:nvPr/>
        </p:nvSpPr>
        <p:spPr>
          <a:xfrm>
            <a:off x="777240" y="6016752"/>
            <a:ext cx="5943600" cy="292608"/>
          </a:xfrm>
          <a:prstGeom prst="rect">
            <a:avLst/>
          </a:prstGeom>
          <a:noFill/>
          <a:ln/>
        </p:spPr>
        <p:txBody>
          <a:bodyPr wrap="square" lIns="0" tIns="0" rIns="0" bIns="0" rtlCol="0" anchor="ctr"/>
          <a:lstStyle/>
          <a:p>
            <a:pPr marL="0" indent="0">
              <a:buNone/>
            </a:pPr>
            <a:r>
              <a:rPr lang="en-US" sz="1300" b="1" dirty="0">
                <a:solidFill>
                  <a:srgbClr val="FFFFFF"/>
                </a:solidFill>
                <a:latin typeface="Arial" pitchFamily="34" charset="0"/>
                <a:ea typeface="Arial" pitchFamily="34" charset="-122"/>
                <a:cs typeface="Arial" pitchFamily="34" charset="-120"/>
              </a:rPr>
              <a:t>Niraj Gohil  &amp;  Jishan Rajpal</a:t>
            </a:r>
            <a:endParaRPr lang="en-US" sz="1300" dirty="0"/>
          </a:p>
        </p:txBody>
      </p:sp>
      <p:sp>
        <p:nvSpPr>
          <p:cNvPr id="14" name="Text 11"/>
          <p:cNvSpPr/>
          <p:nvPr/>
        </p:nvSpPr>
        <p:spPr>
          <a:xfrm>
            <a:off x="777240" y="6291072"/>
            <a:ext cx="5943600" cy="256032"/>
          </a:xfrm>
          <a:prstGeom prst="rect">
            <a:avLst/>
          </a:prstGeom>
          <a:noFill/>
          <a:ln/>
        </p:spPr>
        <p:txBody>
          <a:bodyPr wrap="square" lIns="0" tIns="0" rIns="0" bIns="0" rtlCol="0" anchor="ctr"/>
          <a:lstStyle/>
          <a:p>
            <a:pPr marL="0" indent="0">
              <a:buNone/>
            </a:pPr>
            <a:r>
              <a:rPr lang="en-US" sz="1100" dirty="0">
                <a:solidFill>
                  <a:srgbClr val="ABABAB"/>
                </a:solidFill>
                <a:latin typeface="Arial" pitchFamily="34" charset="0"/>
                <a:ea typeface="Arial" pitchFamily="34" charset="-122"/>
                <a:cs typeface="Arial" pitchFamily="34" charset="-120"/>
              </a:rPr>
              <a:t>Founders, Scope  ·  Jersey City, NJ</a:t>
            </a:r>
            <a:endParaRPr lang="en-US" sz="1100" dirty="0"/>
          </a:p>
        </p:txBody>
      </p:sp>
      <p:sp>
        <p:nvSpPr>
          <p:cNvPr id="15" name="Text 12"/>
          <p:cNvSpPr/>
          <p:nvPr/>
        </p:nvSpPr>
        <p:spPr>
          <a:xfrm>
            <a:off x="7726680" y="6016752"/>
            <a:ext cx="3657600" cy="292608"/>
          </a:xfrm>
          <a:prstGeom prst="rect">
            <a:avLst/>
          </a:prstGeom>
          <a:noFill/>
          <a:ln/>
        </p:spPr>
        <p:txBody>
          <a:bodyPr wrap="square" lIns="0" tIns="0" rIns="0" bIns="0" rtlCol="0" anchor="ctr"/>
          <a:lstStyle/>
          <a:p>
            <a:pPr marL="0" indent="0" algn="r">
              <a:buNone/>
            </a:pPr>
            <a:r>
              <a:rPr lang="en-US" sz="1300" dirty="0">
                <a:solidFill>
                  <a:srgbClr val="FFFFFF"/>
                </a:solidFill>
                <a:latin typeface="Arial" pitchFamily="34" charset="0"/>
                <a:ea typeface="Arial" pitchFamily="34" charset="-122"/>
                <a:cs typeface="Arial" pitchFamily="34" charset="-120"/>
              </a:rPr>
              <a:t>nirajgohil.com</a:t>
            </a:r>
            <a:endParaRPr lang="en-US" sz="1300" dirty="0"/>
          </a:p>
        </p:txBody>
      </p:sp>
      <p:sp>
        <p:nvSpPr>
          <p:cNvPr id="16" name="Text 13"/>
          <p:cNvSpPr/>
          <p:nvPr/>
        </p:nvSpPr>
        <p:spPr>
          <a:xfrm>
            <a:off x="7726680" y="6291072"/>
            <a:ext cx="3657600" cy="256032"/>
          </a:xfrm>
          <a:prstGeom prst="rect">
            <a:avLst/>
          </a:prstGeom>
          <a:noFill/>
          <a:ln/>
        </p:spPr>
        <p:txBody>
          <a:bodyPr wrap="square" lIns="0" tIns="0" rIns="0" bIns="0" rtlCol="0" anchor="ctr"/>
          <a:lstStyle/>
          <a:p>
            <a:pPr marL="0" indent="0" algn="r">
              <a:buNone/>
            </a:pPr>
            <a:r>
              <a:rPr lang="en-US" sz="1100" dirty="0">
                <a:solidFill>
                  <a:srgbClr val="ABABAB"/>
                </a:solidFill>
                <a:latin typeface="Arial" pitchFamily="34" charset="0"/>
                <a:ea typeface="Arial" pitchFamily="34" charset="-122"/>
                <a:cs typeface="Arial" pitchFamily="34" charset="-120"/>
              </a:rPr>
              <a:t>@niraj_1508  ·  Patent pending</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00000"/>
        </a:solidFill>
        <a:effectLst/>
      </p:bgPr>
    </p:bg>
    <p:spTree>
      <p:nvGrpSpPr>
        <p:cNvPr id="1" name=""/>
        <p:cNvGrpSpPr/>
        <p:nvPr/>
      </p:nvGrpSpPr>
      <p:grpSpPr>
        <a:xfrm>
          <a:off x="0" y="0"/>
          <a:ext cx="0" cy="0"/>
          <a:chOff x="0" y="0"/>
          <a:chExt cx="0" cy="0"/>
        </a:xfrm>
      </p:grpSpPr>
      <p:sp>
        <p:nvSpPr>
          <p:cNvPr id="2" name="Text 0"/>
          <p:cNvSpPr/>
          <p:nvPr/>
        </p:nvSpPr>
        <p:spPr>
          <a:xfrm>
            <a:off x="777240" y="502920"/>
            <a:ext cx="640080" cy="292608"/>
          </a:xfrm>
          <a:prstGeom prst="rect">
            <a:avLst/>
          </a:prstGeom>
          <a:noFill/>
          <a:ln/>
        </p:spPr>
        <p:txBody>
          <a:bodyPr wrap="square" lIns="0" tIns="0" rIns="0" bIns="0" rtlCol="0" anchor="ctr"/>
          <a:lstStyle/>
          <a:p>
            <a:pPr marL="0" indent="0">
              <a:buNone/>
            </a:pPr>
            <a:r>
              <a:rPr lang="en-US" sz="1050" b="1" kern="0" spc="100" dirty="0">
                <a:solidFill>
                  <a:srgbClr val="ABABAB"/>
                </a:solidFill>
                <a:latin typeface="Arial" pitchFamily="34" charset="0"/>
                <a:ea typeface="Arial" pitchFamily="34" charset="-122"/>
                <a:cs typeface="Arial" pitchFamily="34" charset="-120"/>
              </a:rPr>
              <a:t>01</a:t>
            </a:r>
            <a:endParaRPr lang="en-US" sz="1050" dirty="0"/>
          </a:p>
        </p:txBody>
      </p:sp>
      <p:sp>
        <p:nvSpPr>
          <p:cNvPr id="3" name="Text 1"/>
          <p:cNvSpPr/>
          <p:nvPr/>
        </p:nvSpPr>
        <p:spPr>
          <a:xfrm>
            <a:off x="1371600" y="502920"/>
            <a:ext cx="6400800" cy="237744"/>
          </a:xfrm>
          <a:prstGeom prst="rect">
            <a:avLst/>
          </a:prstGeom>
          <a:noFill/>
          <a:ln/>
        </p:spPr>
        <p:txBody>
          <a:bodyPr wrap="square" lIns="0" tIns="0" rIns="0" bIns="0" rtlCol="0" anchor="ctr"/>
          <a:lstStyle/>
          <a:p>
            <a:pPr marL="0" indent="0" algn="l">
              <a:buNone/>
            </a:pPr>
            <a:r>
              <a:rPr lang="en-US" sz="950" b="1" kern="0" spc="260" dirty="0">
                <a:solidFill>
                  <a:srgbClr val="ABABAB"/>
                </a:solidFill>
                <a:latin typeface="Arial" pitchFamily="34" charset="0"/>
                <a:ea typeface="Arial" pitchFamily="34" charset="-122"/>
                <a:cs typeface="Arial" pitchFamily="34" charset="-120"/>
              </a:rPr>
              <a:t>THE PROBLEM</a:t>
            </a:r>
            <a:endParaRPr lang="en-US" sz="950" dirty="0"/>
          </a:p>
        </p:txBody>
      </p:sp>
      <p:sp>
        <p:nvSpPr>
          <p:cNvPr id="4" name="Shape 2"/>
          <p:cNvSpPr/>
          <p:nvPr/>
        </p:nvSpPr>
        <p:spPr>
          <a:xfrm>
            <a:off x="777240" y="841248"/>
            <a:ext cx="10607040" cy="0"/>
          </a:xfrm>
          <a:prstGeom prst="line">
            <a:avLst/>
          </a:prstGeom>
          <a:noFill/>
          <a:ln w="15240">
            <a:solidFill>
              <a:srgbClr val="222222"/>
            </a:solidFill>
            <a:prstDash val="solid"/>
          </a:ln>
        </p:spPr>
        <p:txBody>
          <a:bodyPr/>
          <a:lstStyle/>
          <a:p>
            <a:endParaRPr/>
          </a:p>
        </p:txBody>
      </p:sp>
      <p:sp>
        <p:nvSpPr>
          <p:cNvPr id="5" name="Text 3"/>
          <p:cNvSpPr/>
          <p:nvPr/>
        </p:nvSpPr>
        <p:spPr>
          <a:xfrm>
            <a:off x="777240" y="987552"/>
            <a:ext cx="10607040" cy="914400"/>
          </a:xfrm>
          <a:prstGeom prst="rect">
            <a:avLst/>
          </a:prstGeom>
          <a:noFill/>
          <a:ln/>
        </p:spPr>
        <p:txBody>
          <a:bodyPr wrap="square" lIns="0" tIns="0" rIns="0" bIns="0" rtlCol="0" anchor="ctr"/>
          <a:lstStyle/>
          <a:p>
            <a:pPr marL="0" indent="0">
              <a:lnSpc>
                <a:spcPts val="3300"/>
              </a:lnSpc>
              <a:buNone/>
            </a:pPr>
            <a:r>
              <a:rPr lang="en-US" sz="3000" b="1" dirty="0">
                <a:solidFill>
                  <a:srgbClr val="FFFFFF"/>
                </a:solidFill>
                <a:latin typeface="Georgia" pitchFamily="34" charset="0"/>
                <a:ea typeface="Georgia" pitchFamily="34" charset="-122"/>
                <a:cs typeface="Georgia" pitchFamily="34" charset="-120"/>
              </a:rPr>
              <a:t>You can spin up infinite agents. You cannot spin up more of yourself.</a:t>
            </a:r>
            <a:endParaRPr lang="en-US" sz="3000" dirty="0"/>
          </a:p>
        </p:txBody>
      </p:sp>
      <p:sp>
        <p:nvSpPr>
          <p:cNvPr id="6" name="Text 4"/>
          <p:cNvSpPr/>
          <p:nvPr/>
        </p:nvSpPr>
        <p:spPr>
          <a:xfrm>
            <a:off x="777240" y="1901952"/>
            <a:ext cx="10332720" cy="1207008"/>
          </a:xfrm>
          <a:prstGeom prst="rect">
            <a:avLst/>
          </a:prstGeom>
          <a:noFill/>
          <a:ln/>
        </p:spPr>
        <p:txBody>
          <a:bodyPr wrap="square" lIns="0" tIns="0" rIns="0" bIns="0" rtlCol="0" anchor="ctr"/>
          <a:lstStyle/>
          <a:p>
            <a:pPr marL="0" indent="0">
              <a:lnSpc>
                <a:spcPts val="2200"/>
              </a:lnSpc>
              <a:buNone/>
            </a:pPr>
            <a:r>
              <a:rPr lang="en-US" sz="1550" dirty="0">
                <a:solidFill>
                  <a:srgbClr val="FFFFFF"/>
                </a:solidFill>
                <a:latin typeface="Georgia" pitchFamily="34" charset="0"/>
                <a:ea typeface="Georgia" pitchFamily="34" charset="-122"/>
                <a:cs typeface="Georgia" pitchFamily="34" charset="-120"/>
              </a:rPr>
              <a:t>The operator directing a fleet of agents is the one part of the system that does not scale. Add compute and the agents multiply. The human has the same four-item working memory and the same attention that leaves the task for half of every working hour, and nothing they own records when it happened or what it cost.</a:t>
            </a:r>
            <a:endParaRPr lang="en-US" sz="1550" dirty="0"/>
          </a:p>
        </p:txBody>
      </p:sp>
      <p:sp>
        <p:nvSpPr>
          <p:cNvPr id="7" name="Shape 5"/>
          <p:cNvSpPr/>
          <p:nvPr/>
        </p:nvSpPr>
        <p:spPr>
          <a:xfrm>
            <a:off x="777240" y="3310128"/>
            <a:ext cx="3346704" cy="0"/>
          </a:xfrm>
          <a:prstGeom prst="line">
            <a:avLst/>
          </a:prstGeom>
          <a:noFill/>
          <a:ln w="17780">
            <a:solidFill>
              <a:srgbClr val="FFFFFF"/>
            </a:solidFill>
            <a:prstDash val="solid"/>
          </a:ln>
        </p:spPr>
        <p:txBody>
          <a:bodyPr/>
          <a:lstStyle/>
          <a:p>
            <a:endParaRPr/>
          </a:p>
        </p:txBody>
      </p:sp>
      <p:sp>
        <p:nvSpPr>
          <p:cNvPr id="8" name="Text 6"/>
          <p:cNvSpPr/>
          <p:nvPr/>
        </p:nvSpPr>
        <p:spPr>
          <a:xfrm>
            <a:off x="777240" y="3447288"/>
            <a:ext cx="3346704" cy="310896"/>
          </a:xfrm>
          <a:prstGeom prst="rect">
            <a:avLst/>
          </a:prstGeom>
          <a:noFill/>
          <a:ln/>
        </p:spPr>
        <p:txBody>
          <a:bodyPr wrap="square" lIns="0" tIns="0" rIns="0" bIns="0" rtlCol="0" anchor="ctr"/>
          <a:lstStyle/>
          <a:p>
            <a:pPr marL="0" indent="0">
              <a:buNone/>
            </a:pPr>
            <a:r>
              <a:rPr lang="en-US" sz="1800" b="1" dirty="0">
                <a:solidFill>
                  <a:srgbClr val="FFFFFF"/>
                </a:solidFill>
                <a:latin typeface="Georgia" pitchFamily="34" charset="0"/>
                <a:ea typeface="Georgia" pitchFamily="34" charset="-122"/>
                <a:cs typeface="Georgia" pitchFamily="34" charset="-120"/>
              </a:rPr>
              <a:t>It is invisible</a:t>
            </a:r>
            <a:endParaRPr lang="en-US" sz="1800" dirty="0"/>
          </a:p>
        </p:txBody>
      </p:sp>
      <p:sp>
        <p:nvSpPr>
          <p:cNvPr id="9" name="Text 7"/>
          <p:cNvSpPr/>
          <p:nvPr/>
        </p:nvSpPr>
        <p:spPr>
          <a:xfrm>
            <a:off x="777240" y="3803904"/>
            <a:ext cx="3346704" cy="960120"/>
          </a:xfrm>
          <a:prstGeom prst="rect">
            <a:avLst/>
          </a:prstGeom>
          <a:noFill/>
          <a:ln/>
        </p:spPr>
        <p:txBody>
          <a:bodyPr wrap="square" lIns="0" tIns="0" rIns="0" bIns="0" rtlCol="0" anchor="ctr"/>
          <a:lstStyle/>
          <a:p>
            <a:pPr marL="0" indent="0">
              <a:lnSpc>
                <a:spcPts val="1500"/>
              </a:lnSpc>
              <a:buNone/>
            </a:pPr>
            <a:r>
              <a:rPr lang="en-US" sz="1050" dirty="0">
                <a:solidFill>
                  <a:srgbClr val="ABABAB"/>
                </a:solidFill>
                <a:latin typeface="Arial" pitchFamily="34" charset="0"/>
                <a:ea typeface="Arial" pitchFamily="34" charset="-122"/>
                <a:cs typeface="Arial" pitchFamily="34" charset="-120"/>
              </a:rPr>
              <a:t>You cannot see a lapse from the inside. By the time you catch yourself, the twenty minute recovery has already been spent.</a:t>
            </a:r>
            <a:endParaRPr lang="en-US" sz="1050" dirty="0"/>
          </a:p>
        </p:txBody>
      </p:sp>
      <p:sp>
        <p:nvSpPr>
          <p:cNvPr id="10" name="Shape 8"/>
          <p:cNvSpPr/>
          <p:nvPr/>
        </p:nvSpPr>
        <p:spPr>
          <a:xfrm>
            <a:off x="4407408" y="3310128"/>
            <a:ext cx="3346704" cy="0"/>
          </a:xfrm>
          <a:prstGeom prst="line">
            <a:avLst/>
          </a:prstGeom>
          <a:noFill/>
          <a:ln w="17780">
            <a:solidFill>
              <a:srgbClr val="FFFFFF"/>
            </a:solidFill>
            <a:prstDash val="solid"/>
          </a:ln>
        </p:spPr>
        <p:txBody>
          <a:bodyPr/>
          <a:lstStyle/>
          <a:p>
            <a:endParaRPr/>
          </a:p>
        </p:txBody>
      </p:sp>
      <p:sp>
        <p:nvSpPr>
          <p:cNvPr id="11" name="Text 9"/>
          <p:cNvSpPr/>
          <p:nvPr/>
        </p:nvSpPr>
        <p:spPr>
          <a:xfrm>
            <a:off x="4407408" y="3447288"/>
            <a:ext cx="3346704" cy="310896"/>
          </a:xfrm>
          <a:prstGeom prst="rect">
            <a:avLst/>
          </a:prstGeom>
          <a:noFill/>
          <a:ln/>
        </p:spPr>
        <p:txBody>
          <a:bodyPr wrap="square" lIns="0" tIns="0" rIns="0" bIns="0" rtlCol="0" anchor="ctr"/>
          <a:lstStyle/>
          <a:p>
            <a:pPr marL="0" indent="0">
              <a:buNone/>
            </a:pPr>
            <a:r>
              <a:rPr lang="en-US" sz="1800" b="1" dirty="0">
                <a:solidFill>
                  <a:srgbClr val="FFFFFF"/>
                </a:solidFill>
                <a:latin typeface="Georgia" pitchFamily="34" charset="0"/>
                <a:ea typeface="Georgia" pitchFamily="34" charset="-122"/>
                <a:cs typeface="Georgia" pitchFamily="34" charset="-120"/>
              </a:rPr>
              <a:t>It is unmeasured</a:t>
            </a:r>
            <a:endParaRPr lang="en-US" sz="1800" dirty="0"/>
          </a:p>
        </p:txBody>
      </p:sp>
      <p:sp>
        <p:nvSpPr>
          <p:cNvPr id="12" name="Text 10"/>
          <p:cNvSpPr/>
          <p:nvPr/>
        </p:nvSpPr>
        <p:spPr>
          <a:xfrm>
            <a:off x="4407408" y="3803904"/>
            <a:ext cx="3346704" cy="960120"/>
          </a:xfrm>
          <a:prstGeom prst="rect">
            <a:avLst/>
          </a:prstGeom>
          <a:noFill/>
          <a:ln/>
        </p:spPr>
        <p:txBody>
          <a:bodyPr wrap="square" lIns="0" tIns="0" rIns="0" bIns="0" rtlCol="0" anchor="ctr"/>
          <a:lstStyle/>
          <a:p>
            <a:pPr marL="0" indent="0">
              <a:lnSpc>
                <a:spcPts val="1500"/>
              </a:lnSpc>
              <a:buNone/>
            </a:pPr>
            <a:r>
              <a:rPr lang="en-US" sz="1050" dirty="0">
                <a:solidFill>
                  <a:srgbClr val="ABABAB"/>
                </a:solidFill>
                <a:latin typeface="Arial" pitchFamily="34" charset="0"/>
                <a:ea typeface="Arial" pitchFamily="34" charset="-122"/>
                <a:cs typeface="Arial" pitchFamily="34" charset="-120"/>
              </a:rPr>
              <a:t>Nothing records the moment attention left the task you chose to direct. Wrist wearables track sleep and steps. None of them track the operator at work.</a:t>
            </a:r>
            <a:endParaRPr lang="en-US" sz="1050" dirty="0"/>
          </a:p>
        </p:txBody>
      </p:sp>
      <p:sp>
        <p:nvSpPr>
          <p:cNvPr id="13" name="Shape 11"/>
          <p:cNvSpPr/>
          <p:nvPr/>
        </p:nvSpPr>
        <p:spPr>
          <a:xfrm>
            <a:off x="8037576" y="3310128"/>
            <a:ext cx="3346704" cy="0"/>
          </a:xfrm>
          <a:prstGeom prst="line">
            <a:avLst/>
          </a:prstGeom>
          <a:noFill/>
          <a:ln w="17780">
            <a:solidFill>
              <a:srgbClr val="FFFFFF"/>
            </a:solidFill>
            <a:prstDash val="solid"/>
          </a:ln>
        </p:spPr>
        <p:txBody>
          <a:bodyPr/>
          <a:lstStyle/>
          <a:p>
            <a:endParaRPr/>
          </a:p>
        </p:txBody>
      </p:sp>
      <p:sp>
        <p:nvSpPr>
          <p:cNvPr id="14" name="Text 12"/>
          <p:cNvSpPr/>
          <p:nvPr/>
        </p:nvSpPr>
        <p:spPr>
          <a:xfrm>
            <a:off x="8037576" y="3447288"/>
            <a:ext cx="3346704" cy="310896"/>
          </a:xfrm>
          <a:prstGeom prst="rect">
            <a:avLst/>
          </a:prstGeom>
          <a:noFill/>
          <a:ln/>
        </p:spPr>
        <p:txBody>
          <a:bodyPr wrap="square" lIns="0" tIns="0" rIns="0" bIns="0" rtlCol="0" anchor="ctr"/>
          <a:lstStyle/>
          <a:p>
            <a:pPr marL="0" indent="0">
              <a:buNone/>
            </a:pPr>
            <a:r>
              <a:rPr lang="en-US" sz="1800" b="1" dirty="0">
                <a:solidFill>
                  <a:srgbClr val="FFFFFF"/>
                </a:solidFill>
                <a:latin typeface="Georgia" pitchFamily="34" charset="0"/>
                <a:ea typeface="Georgia" pitchFamily="34" charset="-122"/>
                <a:cs typeface="Georgia" pitchFamily="34" charset="-120"/>
              </a:rPr>
              <a:t>It is unproven</a:t>
            </a:r>
            <a:endParaRPr lang="en-US" sz="1800" dirty="0"/>
          </a:p>
        </p:txBody>
      </p:sp>
      <p:sp>
        <p:nvSpPr>
          <p:cNvPr id="15" name="Text 13"/>
          <p:cNvSpPr/>
          <p:nvPr/>
        </p:nvSpPr>
        <p:spPr>
          <a:xfrm>
            <a:off x="8037576" y="3803904"/>
            <a:ext cx="3346704" cy="960120"/>
          </a:xfrm>
          <a:prstGeom prst="rect">
            <a:avLst/>
          </a:prstGeom>
          <a:noFill/>
          <a:ln/>
        </p:spPr>
        <p:txBody>
          <a:bodyPr wrap="square" lIns="0" tIns="0" rIns="0" bIns="0" rtlCol="0" anchor="ctr"/>
          <a:lstStyle/>
          <a:p>
            <a:pPr marL="0" indent="0">
              <a:lnSpc>
                <a:spcPts val="1500"/>
              </a:lnSpc>
              <a:buNone/>
            </a:pPr>
            <a:r>
              <a:rPr lang="en-US" sz="1050" dirty="0">
                <a:solidFill>
                  <a:srgbClr val="ABABAB"/>
                </a:solidFill>
                <a:latin typeface="Arial" pitchFamily="34" charset="0"/>
                <a:ea typeface="Arial" pitchFamily="34" charset="-122"/>
                <a:cs typeface="Arial" pitchFamily="34" charset="-120"/>
              </a:rPr>
              <a:t>Every product sold against it, apps and supplements and headbands alike, asserts an effect that has never been demonstrated for you, in your context, against doing nothing.</a:t>
            </a:r>
            <a:endParaRPr lang="en-US" sz="1050" dirty="0"/>
          </a:p>
        </p:txBody>
      </p:sp>
      <p:sp>
        <p:nvSpPr>
          <p:cNvPr id="16" name="Shape 14"/>
          <p:cNvSpPr/>
          <p:nvPr/>
        </p:nvSpPr>
        <p:spPr>
          <a:xfrm>
            <a:off x="777240" y="5257800"/>
            <a:ext cx="10607040" cy="0"/>
          </a:xfrm>
          <a:prstGeom prst="line">
            <a:avLst/>
          </a:prstGeom>
          <a:noFill/>
          <a:ln w="12700">
            <a:solidFill>
              <a:srgbClr val="2A2A2A"/>
            </a:solidFill>
            <a:prstDash val="solid"/>
          </a:ln>
        </p:spPr>
        <p:txBody>
          <a:bodyPr/>
          <a:lstStyle/>
          <a:p>
            <a:endParaRPr/>
          </a:p>
        </p:txBody>
      </p:sp>
      <p:sp>
        <p:nvSpPr>
          <p:cNvPr id="17" name="Text 15"/>
          <p:cNvSpPr/>
          <p:nvPr/>
        </p:nvSpPr>
        <p:spPr>
          <a:xfrm>
            <a:off x="777240" y="5349240"/>
            <a:ext cx="10607040" cy="731520"/>
          </a:xfrm>
          <a:prstGeom prst="rect">
            <a:avLst/>
          </a:prstGeom>
          <a:noFill/>
          <a:ln/>
        </p:spPr>
        <p:txBody>
          <a:bodyPr wrap="square" lIns="0" tIns="0" rIns="0" bIns="0" rtlCol="0" anchor="ctr"/>
          <a:lstStyle/>
          <a:p>
            <a:pPr marL="0" indent="0">
              <a:lnSpc>
                <a:spcPts val="2100"/>
              </a:lnSpc>
              <a:buNone/>
            </a:pPr>
            <a:r>
              <a:rPr lang="en-US" sz="1550" dirty="0">
                <a:solidFill>
                  <a:srgbClr val="FFFFFF"/>
                </a:solidFill>
                <a:latin typeface="Georgia" pitchFamily="34" charset="0"/>
                <a:ea typeface="Georgia" pitchFamily="34" charset="-122"/>
                <a:cs typeface="Georgia" pitchFamily="34" charset="-120"/>
              </a:rPr>
              <a:t>You cannot manage what was never measured, or trust a fix that was never controlled. Scope instruments the operator: the measurement and the control in one device.</a:t>
            </a:r>
            <a:endParaRPr lang="en-US" sz="1550" dirty="0"/>
          </a:p>
        </p:txBody>
      </p:sp>
      <p:sp>
        <p:nvSpPr>
          <p:cNvPr id="18" name="Text 16"/>
          <p:cNvSpPr/>
          <p:nvPr/>
        </p:nvSpPr>
        <p:spPr>
          <a:xfrm>
            <a:off x="777240" y="6355080"/>
            <a:ext cx="8412480" cy="256032"/>
          </a:xfrm>
          <a:prstGeom prst="rect">
            <a:avLst/>
          </a:prstGeom>
          <a:noFill/>
          <a:ln/>
        </p:spPr>
        <p:txBody>
          <a:bodyPr wrap="square" lIns="0" tIns="0" rIns="0" bIns="0" rtlCol="0" anchor="ctr"/>
          <a:lstStyle/>
          <a:p>
            <a:pPr marL="0" indent="0">
              <a:buNone/>
            </a:pPr>
            <a:r>
              <a:rPr lang="en-US" sz="850" dirty="0">
                <a:solidFill>
                  <a:srgbClr val="5A5A5A"/>
                </a:solidFill>
                <a:latin typeface="Arial" pitchFamily="34" charset="0"/>
                <a:ea typeface="Arial" pitchFamily="34" charset="-122"/>
                <a:cs typeface="Arial" pitchFamily="34" charset="-120"/>
              </a:rPr>
              <a:t>The agents are already almost superhuman. The operator is the bottleneck, and the operator has never been instrumented.</a:t>
            </a:r>
            <a:endParaRPr lang="en-US" sz="850" dirty="0"/>
          </a:p>
        </p:txBody>
      </p:sp>
      <p:pic>
        <p:nvPicPr>
          <p:cNvPr id="19" name="Image 0" descr="logo/f0_w.png"/>
          <p:cNvPicPr>
            <a:picLocks noChangeAspect="1"/>
          </p:cNvPicPr>
          <p:nvPr/>
        </p:nvPicPr>
        <p:blipFill>
          <a:blip r:embed="rId3"/>
          <a:stretch>
            <a:fillRect/>
          </a:stretch>
        </p:blipFill>
        <p:spPr>
          <a:xfrm>
            <a:off x="10710367" y="6309360"/>
            <a:ext cx="173736" cy="173736"/>
          </a:xfrm>
          <a:prstGeom prst="rect">
            <a:avLst/>
          </a:prstGeom>
        </p:spPr>
      </p:pic>
      <p:sp>
        <p:nvSpPr>
          <p:cNvPr id="20" name="Text 17"/>
          <p:cNvSpPr/>
          <p:nvPr/>
        </p:nvSpPr>
        <p:spPr>
          <a:xfrm>
            <a:off x="10948111" y="6355080"/>
            <a:ext cx="822960" cy="256032"/>
          </a:xfrm>
          <a:prstGeom prst="rect">
            <a:avLst/>
          </a:prstGeom>
          <a:noFill/>
          <a:ln/>
        </p:spPr>
        <p:txBody>
          <a:bodyPr wrap="square" lIns="0" tIns="0" rIns="0" bIns="0" rtlCol="0" anchor="ctr"/>
          <a:lstStyle/>
          <a:p>
            <a:pPr marL="0" indent="0">
              <a:buNone/>
            </a:pPr>
            <a:r>
              <a:rPr lang="en-US" sz="850" kern="0" spc="140" dirty="0">
                <a:solidFill>
                  <a:srgbClr val="5A5A5A"/>
                </a:solidFill>
                <a:latin typeface="Arial" pitchFamily="34" charset="0"/>
                <a:ea typeface="Arial" pitchFamily="34" charset="-122"/>
                <a:cs typeface="Arial" pitchFamily="34" charset="-120"/>
              </a:rPr>
              <a:t>SCOPE  02</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502920"/>
            <a:ext cx="640080" cy="292608"/>
          </a:xfrm>
          <a:prstGeom prst="rect">
            <a:avLst/>
          </a:prstGeom>
          <a:noFill/>
          <a:ln/>
        </p:spPr>
        <p:txBody>
          <a:bodyPr wrap="square" lIns="0" tIns="0" rIns="0" bIns="0" rtlCol="0" anchor="ctr"/>
          <a:lstStyle/>
          <a:p>
            <a:pPr marL="0" indent="0">
              <a:buNone/>
            </a:pPr>
            <a:r>
              <a:rPr lang="en-US" sz="1050" b="1" kern="0" spc="100" dirty="0">
                <a:solidFill>
                  <a:srgbClr val="8A8A8A"/>
                </a:solidFill>
                <a:latin typeface="Arial" pitchFamily="34" charset="0"/>
                <a:ea typeface="Arial" pitchFamily="34" charset="-122"/>
                <a:cs typeface="Arial" pitchFamily="34" charset="-120"/>
              </a:rPr>
              <a:t>02</a:t>
            </a:r>
            <a:endParaRPr lang="en-US" sz="1050" dirty="0"/>
          </a:p>
        </p:txBody>
      </p:sp>
      <p:sp>
        <p:nvSpPr>
          <p:cNvPr id="3" name="Text 1"/>
          <p:cNvSpPr/>
          <p:nvPr/>
        </p:nvSpPr>
        <p:spPr>
          <a:xfrm>
            <a:off x="1371600" y="502920"/>
            <a:ext cx="6400800" cy="237744"/>
          </a:xfrm>
          <a:prstGeom prst="rect">
            <a:avLst/>
          </a:prstGeom>
          <a:noFill/>
          <a:ln/>
        </p:spPr>
        <p:txBody>
          <a:bodyPr wrap="square" lIns="0" tIns="0" rIns="0" bIns="0" rtlCol="0" anchor="ctr"/>
          <a:lstStyle/>
          <a:p>
            <a:pPr marL="0" indent="0" algn="l">
              <a:buNone/>
            </a:pPr>
            <a:r>
              <a:rPr lang="en-US" sz="950" b="1" kern="0" spc="260" dirty="0">
                <a:solidFill>
                  <a:srgbClr val="8A8A8A"/>
                </a:solidFill>
                <a:latin typeface="Arial" pitchFamily="34" charset="0"/>
                <a:ea typeface="Arial" pitchFamily="34" charset="-122"/>
                <a:cs typeface="Arial" pitchFamily="34" charset="-120"/>
              </a:rPr>
              <a:t>THE CONSTRAINT MOVED</a:t>
            </a:r>
            <a:endParaRPr lang="en-US" sz="950" dirty="0"/>
          </a:p>
        </p:txBody>
      </p:sp>
      <p:sp>
        <p:nvSpPr>
          <p:cNvPr id="4" name="Shape 2"/>
          <p:cNvSpPr/>
          <p:nvPr/>
        </p:nvSpPr>
        <p:spPr>
          <a:xfrm>
            <a:off x="777240" y="841248"/>
            <a:ext cx="10607040" cy="0"/>
          </a:xfrm>
          <a:prstGeom prst="line">
            <a:avLst/>
          </a:prstGeom>
          <a:noFill/>
          <a:ln w="15240">
            <a:solidFill>
              <a:srgbClr val="EBEBEB"/>
            </a:solidFill>
            <a:prstDash val="solid"/>
          </a:ln>
        </p:spPr>
        <p:txBody>
          <a:bodyPr/>
          <a:lstStyle/>
          <a:p>
            <a:endParaRPr/>
          </a:p>
        </p:txBody>
      </p:sp>
      <p:sp>
        <p:nvSpPr>
          <p:cNvPr id="5" name="Text 3"/>
          <p:cNvSpPr/>
          <p:nvPr/>
        </p:nvSpPr>
        <p:spPr>
          <a:xfrm>
            <a:off x="777240" y="987552"/>
            <a:ext cx="10607040" cy="914400"/>
          </a:xfrm>
          <a:prstGeom prst="rect">
            <a:avLst/>
          </a:prstGeom>
          <a:noFill/>
          <a:ln/>
        </p:spPr>
        <p:txBody>
          <a:bodyPr wrap="square" lIns="0" tIns="0" rIns="0" bIns="0" rtlCol="0" anchor="ctr"/>
          <a:lstStyle/>
          <a:p>
            <a:pPr marL="0" indent="0">
              <a:lnSpc>
                <a:spcPts val="3520"/>
              </a:lnSpc>
              <a:buNone/>
            </a:pPr>
            <a:r>
              <a:rPr lang="en-US" sz="3200" b="1" dirty="0">
                <a:solidFill>
                  <a:srgbClr val="000000"/>
                </a:solidFill>
                <a:latin typeface="Georgia" pitchFamily="34" charset="0"/>
                <a:ea typeface="Georgia" pitchFamily="34" charset="-122"/>
                <a:cs typeface="Georgia" pitchFamily="34" charset="-120"/>
              </a:rPr>
              <a:t>When an input becomes abundant, the constraint does not disappear.</a:t>
            </a:r>
            <a:endParaRPr lang="en-US" sz="3200" dirty="0"/>
          </a:p>
        </p:txBody>
      </p:sp>
      <p:sp>
        <p:nvSpPr>
          <p:cNvPr id="6" name="Text 4"/>
          <p:cNvSpPr/>
          <p:nvPr/>
        </p:nvSpPr>
        <p:spPr>
          <a:xfrm>
            <a:off x="777240" y="1883664"/>
            <a:ext cx="10058400" cy="1243584"/>
          </a:xfrm>
          <a:prstGeom prst="rect">
            <a:avLst/>
          </a:prstGeom>
          <a:noFill/>
          <a:ln/>
        </p:spPr>
        <p:txBody>
          <a:bodyPr wrap="square" lIns="0" tIns="0" rIns="0" bIns="0" rtlCol="0" anchor="ctr"/>
          <a:lstStyle/>
          <a:p>
            <a:pPr marL="0" indent="0">
              <a:lnSpc>
                <a:spcPts val="1900"/>
              </a:lnSpc>
              <a:buNone/>
            </a:pPr>
            <a:r>
              <a:rPr lang="en-US" sz="1300" dirty="0">
                <a:solidFill>
                  <a:srgbClr val="525252"/>
                </a:solidFill>
                <a:latin typeface="Georgia" pitchFamily="34" charset="0"/>
                <a:ea typeface="Georgia" pitchFamily="34" charset="-122"/>
                <a:cs typeface="Georgia" pitchFamily="34" charset="-120"/>
              </a:rPr>
              <a:t>Any complex system's output is set by its binding constraint, not by its abundant input. In 2026 abundant intelligence does not mean smarter models, it means every operator runs a swarm of agents. The work is no longer scarce. What is scarce is the operator's own command: choosing what the agents work on and holding attention at the pace they run. That capacity is the oldest problem humans have written about, and no answer has ever worked instantly, the way coffee or music can bring a mind back.</a:t>
            </a:r>
            <a:endParaRPr lang="en-US" sz="1300" dirty="0"/>
          </a:p>
        </p:txBody>
      </p:sp>
      <p:sp>
        <p:nvSpPr>
          <p:cNvPr id="7" name="Text 5"/>
          <p:cNvSpPr/>
          <p:nvPr/>
        </p:nvSpPr>
        <p:spPr>
          <a:xfrm>
            <a:off x="777240" y="3127248"/>
            <a:ext cx="2743200" cy="237744"/>
          </a:xfrm>
          <a:prstGeom prst="rect">
            <a:avLst/>
          </a:prstGeom>
          <a:noFill/>
          <a:ln/>
        </p:spPr>
        <p:txBody>
          <a:bodyPr wrap="square" lIns="0" tIns="0" rIns="0" bIns="0" rtlCol="0" anchor="ctr"/>
          <a:lstStyle/>
          <a:p>
            <a:pPr marL="0" indent="0" algn="l">
              <a:buNone/>
            </a:pPr>
            <a:r>
              <a:rPr lang="en-US" sz="950" b="1" kern="0" spc="260" dirty="0">
                <a:solidFill>
                  <a:srgbClr val="8A8A8A"/>
                </a:solidFill>
                <a:latin typeface="Arial" pitchFamily="34" charset="0"/>
                <a:cs typeface="Arial" pitchFamily="34" charset="-120"/>
              </a:rPr>
              <a:t>BEFORE</a:t>
            </a:r>
            <a:endParaRPr lang="en-US" sz="950" dirty="0"/>
          </a:p>
        </p:txBody>
      </p:sp>
      <p:sp>
        <p:nvSpPr>
          <p:cNvPr id="8" name="Shape 6"/>
          <p:cNvSpPr/>
          <p:nvPr/>
        </p:nvSpPr>
        <p:spPr>
          <a:xfrm>
            <a:off x="777240" y="3511296"/>
            <a:ext cx="1874520" cy="621792"/>
          </a:xfrm>
          <a:prstGeom prst="rect">
            <a:avLst/>
          </a:prstGeom>
          <a:ln w="15240">
            <a:solidFill>
              <a:srgbClr val="EBEBEB"/>
            </a:solidFill>
            <a:prstDash val="solid"/>
          </a:ln>
        </p:spPr>
        <p:txBody>
          <a:bodyPr/>
          <a:lstStyle/>
          <a:p>
            <a:endParaRPr/>
          </a:p>
        </p:txBody>
      </p:sp>
      <p:sp>
        <p:nvSpPr>
          <p:cNvPr id="9" name="Text 7"/>
          <p:cNvSpPr/>
          <p:nvPr/>
        </p:nvSpPr>
        <p:spPr>
          <a:xfrm>
            <a:off x="777240" y="3511296"/>
            <a:ext cx="1874520" cy="621792"/>
          </a:xfrm>
          <a:prstGeom prst="rect">
            <a:avLst/>
          </a:prstGeom>
          <a:noFill/>
          <a:ln/>
        </p:spPr>
        <p:txBody>
          <a:bodyPr wrap="square" lIns="0" tIns="0" rIns="0" bIns="0" rtlCol="0" anchor="ctr"/>
          <a:lstStyle/>
          <a:p>
            <a:pPr marL="0" indent="0" algn="ctr">
              <a:lnSpc>
                <a:spcPts val="1300"/>
              </a:lnSpc>
              <a:buNone/>
            </a:pPr>
            <a:r>
              <a:rPr lang="en-US" sz="1050" dirty="0">
                <a:solidFill>
                  <a:srgbClr val="000000"/>
                </a:solidFill>
                <a:latin typeface="Arial" pitchFamily="34" charset="0"/>
                <a:ea typeface="Arial" pitchFamily="34" charset="-122"/>
                <a:cs typeface="Arial" pitchFamily="34" charset="-120"/>
              </a:rPr>
              <a:t>Intelligence</a:t>
            </a:r>
            <a:endParaRPr lang="en-US" sz="1050" dirty="0"/>
          </a:p>
          <a:p>
            <a:pPr marL="0" indent="0" algn="ctr">
              <a:lnSpc>
                <a:spcPts val="1300"/>
              </a:lnSpc>
              <a:buNone/>
            </a:pPr>
            <a:r>
              <a:rPr lang="en-US" sz="1050" dirty="0">
                <a:solidFill>
                  <a:srgbClr val="000000"/>
                </a:solidFill>
                <a:latin typeface="Arial" pitchFamily="34" charset="0"/>
                <a:ea typeface="Arial" pitchFamily="34" charset="-122"/>
                <a:cs typeface="Arial" pitchFamily="34" charset="-120"/>
              </a:rPr>
              <a:t>(scarce)</a:t>
            </a:r>
            <a:endParaRPr lang="en-US" sz="1050" dirty="0"/>
          </a:p>
        </p:txBody>
      </p:sp>
      <p:sp>
        <p:nvSpPr>
          <p:cNvPr id="10" name="Shape 8"/>
          <p:cNvSpPr/>
          <p:nvPr/>
        </p:nvSpPr>
        <p:spPr>
          <a:xfrm>
            <a:off x="2651760" y="3822192"/>
            <a:ext cx="502920" cy="0"/>
          </a:xfrm>
          <a:prstGeom prst="line">
            <a:avLst/>
          </a:prstGeom>
          <a:noFill/>
          <a:ln w="16510">
            <a:solidFill>
              <a:srgbClr val="8A8A8A"/>
            </a:solidFill>
            <a:prstDash val="solid"/>
          </a:ln>
        </p:spPr>
        <p:txBody>
          <a:bodyPr/>
          <a:lstStyle/>
          <a:p>
            <a:endParaRPr/>
          </a:p>
        </p:txBody>
      </p:sp>
      <p:sp>
        <p:nvSpPr>
          <p:cNvPr id="11" name="Shape 9"/>
          <p:cNvSpPr/>
          <p:nvPr/>
        </p:nvSpPr>
        <p:spPr>
          <a:xfrm>
            <a:off x="3154680" y="3511296"/>
            <a:ext cx="1463040" cy="621792"/>
          </a:xfrm>
          <a:prstGeom prst="rect">
            <a:avLst/>
          </a:prstGeom>
          <a:solidFill>
            <a:srgbClr val="000000"/>
          </a:solidFill>
          <a:ln/>
        </p:spPr>
        <p:txBody>
          <a:bodyPr/>
          <a:lstStyle/>
          <a:p>
            <a:endParaRPr/>
          </a:p>
        </p:txBody>
      </p:sp>
      <p:sp>
        <p:nvSpPr>
          <p:cNvPr id="12" name="Text 10"/>
          <p:cNvSpPr/>
          <p:nvPr/>
        </p:nvSpPr>
        <p:spPr>
          <a:xfrm>
            <a:off x="3154680" y="3511296"/>
            <a:ext cx="1463040" cy="621792"/>
          </a:xfrm>
          <a:prstGeom prst="rect">
            <a:avLst/>
          </a:prstGeom>
          <a:noFill/>
          <a:ln/>
        </p:spPr>
        <p:txBody>
          <a:bodyPr wrap="square" lIns="0" tIns="0" rIns="0" bIns="0" rtlCol="0" anchor="ctr"/>
          <a:lstStyle/>
          <a:p>
            <a:pPr marL="0" indent="0" algn="ctr">
              <a:buNone/>
            </a:pPr>
            <a:r>
              <a:rPr lang="en-US" sz="950" b="1" kern="0" spc="120" dirty="0">
                <a:solidFill>
                  <a:srgbClr val="FFFFFF"/>
                </a:solidFill>
                <a:latin typeface="Arial" pitchFamily="34" charset="0"/>
                <a:ea typeface="Arial" pitchFamily="34" charset="-122"/>
                <a:cs typeface="Arial" pitchFamily="34" charset="-120"/>
              </a:rPr>
              <a:t>CONSTRAINT</a:t>
            </a:r>
            <a:endParaRPr lang="en-US" sz="950" dirty="0"/>
          </a:p>
        </p:txBody>
      </p:sp>
      <p:sp>
        <p:nvSpPr>
          <p:cNvPr id="13" name="Shape 11"/>
          <p:cNvSpPr/>
          <p:nvPr/>
        </p:nvSpPr>
        <p:spPr>
          <a:xfrm>
            <a:off x="4617720" y="3822192"/>
            <a:ext cx="502920" cy="0"/>
          </a:xfrm>
          <a:prstGeom prst="line">
            <a:avLst/>
          </a:prstGeom>
          <a:noFill/>
          <a:ln w="16510">
            <a:solidFill>
              <a:srgbClr val="8A8A8A"/>
            </a:solidFill>
            <a:prstDash val="solid"/>
          </a:ln>
        </p:spPr>
        <p:txBody>
          <a:bodyPr/>
          <a:lstStyle/>
          <a:p>
            <a:endParaRPr/>
          </a:p>
        </p:txBody>
      </p:sp>
      <p:sp>
        <p:nvSpPr>
          <p:cNvPr id="14" name="Text 12"/>
          <p:cNvSpPr/>
          <p:nvPr/>
        </p:nvSpPr>
        <p:spPr>
          <a:xfrm>
            <a:off x="5120640" y="3511296"/>
            <a:ext cx="1005840" cy="621792"/>
          </a:xfrm>
          <a:prstGeom prst="rect">
            <a:avLst/>
          </a:prstGeom>
          <a:noFill/>
          <a:ln/>
        </p:spPr>
        <p:txBody>
          <a:bodyPr wrap="square" lIns="0" tIns="0" rIns="0" bIns="0" rtlCol="0" anchor="ctr"/>
          <a:lstStyle/>
          <a:p>
            <a:pPr marL="0" indent="0">
              <a:buNone/>
            </a:pPr>
            <a:r>
              <a:rPr lang="en-US" sz="1050" dirty="0">
                <a:solidFill>
                  <a:srgbClr val="000000"/>
                </a:solidFill>
                <a:latin typeface="Arial" pitchFamily="34" charset="0"/>
                <a:ea typeface="Arial" pitchFamily="34" charset="-122"/>
                <a:cs typeface="Arial" pitchFamily="34" charset="-120"/>
              </a:rPr>
              <a:t>Output</a:t>
            </a:r>
            <a:endParaRPr lang="en-US" sz="1050" dirty="0"/>
          </a:p>
        </p:txBody>
      </p:sp>
      <p:sp>
        <p:nvSpPr>
          <p:cNvPr id="15" name="Text 13"/>
          <p:cNvSpPr/>
          <p:nvPr/>
        </p:nvSpPr>
        <p:spPr>
          <a:xfrm>
            <a:off x="777240" y="4498848"/>
            <a:ext cx="2743200" cy="237744"/>
          </a:xfrm>
          <a:prstGeom prst="rect">
            <a:avLst/>
          </a:prstGeom>
          <a:noFill/>
          <a:ln/>
        </p:spPr>
        <p:txBody>
          <a:bodyPr wrap="square" lIns="0" tIns="0" rIns="0" bIns="0" rtlCol="0" anchor="ctr"/>
          <a:lstStyle/>
          <a:p>
            <a:pPr marL="0" indent="0" algn="l">
              <a:buNone/>
            </a:pPr>
            <a:r>
              <a:rPr lang="en-US" sz="950" b="1" kern="0" spc="260" dirty="0">
                <a:solidFill>
                  <a:srgbClr val="8A8A8A"/>
                </a:solidFill>
                <a:latin typeface="Arial" pitchFamily="34" charset="0"/>
                <a:ea typeface="Arial" pitchFamily="34" charset="-122"/>
                <a:cs typeface="Arial" pitchFamily="34" charset="-120"/>
              </a:rPr>
              <a:t>NOW</a:t>
            </a:r>
            <a:endParaRPr lang="en-US" sz="950" dirty="0"/>
          </a:p>
        </p:txBody>
      </p:sp>
      <p:sp>
        <p:nvSpPr>
          <p:cNvPr id="16" name="Shape 14"/>
          <p:cNvSpPr/>
          <p:nvPr/>
        </p:nvSpPr>
        <p:spPr>
          <a:xfrm>
            <a:off x="777240" y="4882896"/>
            <a:ext cx="1874520" cy="621792"/>
          </a:xfrm>
          <a:prstGeom prst="rect">
            <a:avLst/>
          </a:prstGeom>
          <a:ln w="15240">
            <a:solidFill>
              <a:srgbClr val="EBEBEB"/>
            </a:solidFill>
            <a:prstDash val="solid"/>
          </a:ln>
        </p:spPr>
        <p:txBody>
          <a:bodyPr/>
          <a:lstStyle/>
          <a:p>
            <a:endParaRPr/>
          </a:p>
        </p:txBody>
      </p:sp>
      <p:sp>
        <p:nvSpPr>
          <p:cNvPr id="17" name="Text 15"/>
          <p:cNvSpPr/>
          <p:nvPr/>
        </p:nvSpPr>
        <p:spPr>
          <a:xfrm>
            <a:off x="777240" y="4882896"/>
            <a:ext cx="1874520" cy="621792"/>
          </a:xfrm>
          <a:prstGeom prst="rect">
            <a:avLst/>
          </a:prstGeom>
          <a:noFill/>
          <a:ln/>
        </p:spPr>
        <p:txBody>
          <a:bodyPr wrap="square" lIns="0" tIns="0" rIns="0" bIns="0" rtlCol="0" anchor="ctr"/>
          <a:lstStyle/>
          <a:p>
            <a:pPr marL="0" indent="0" algn="ctr">
              <a:lnSpc>
                <a:spcPts val="1300"/>
              </a:lnSpc>
              <a:buNone/>
            </a:pPr>
            <a:r>
              <a:rPr lang="en-US" sz="1050" dirty="0">
                <a:solidFill>
                  <a:srgbClr val="525252"/>
                </a:solidFill>
                <a:latin typeface="Arial" pitchFamily="34" charset="0"/>
                <a:ea typeface="Arial" pitchFamily="34" charset="-122"/>
                <a:cs typeface="Arial" pitchFamily="34" charset="-120"/>
              </a:rPr>
              <a:t>Intelligence</a:t>
            </a:r>
            <a:endParaRPr lang="en-US" sz="1050" dirty="0"/>
          </a:p>
          <a:p>
            <a:pPr marL="0" indent="0" algn="ctr">
              <a:lnSpc>
                <a:spcPts val="1300"/>
              </a:lnSpc>
              <a:buNone/>
            </a:pPr>
            <a:r>
              <a:rPr lang="en-US" sz="1050" dirty="0">
                <a:solidFill>
                  <a:srgbClr val="525252"/>
                </a:solidFill>
                <a:latin typeface="Arial" pitchFamily="34" charset="0"/>
                <a:ea typeface="Arial" pitchFamily="34" charset="-122"/>
                <a:cs typeface="Arial" pitchFamily="34" charset="-120"/>
              </a:rPr>
              <a:t>(abundant)</a:t>
            </a:r>
            <a:endParaRPr lang="en-US" sz="1050" dirty="0"/>
          </a:p>
        </p:txBody>
      </p:sp>
      <p:sp>
        <p:nvSpPr>
          <p:cNvPr id="18" name="Shape 16"/>
          <p:cNvSpPr/>
          <p:nvPr/>
        </p:nvSpPr>
        <p:spPr>
          <a:xfrm>
            <a:off x="2651760" y="5193792"/>
            <a:ext cx="502920" cy="0"/>
          </a:xfrm>
          <a:prstGeom prst="line">
            <a:avLst/>
          </a:prstGeom>
          <a:noFill/>
          <a:ln w="16510">
            <a:solidFill>
              <a:srgbClr val="8A8A8A"/>
            </a:solidFill>
            <a:prstDash val="solid"/>
          </a:ln>
        </p:spPr>
        <p:txBody>
          <a:bodyPr/>
          <a:lstStyle/>
          <a:p>
            <a:endParaRPr/>
          </a:p>
        </p:txBody>
      </p:sp>
      <p:sp>
        <p:nvSpPr>
          <p:cNvPr id="19" name="Shape 17"/>
          <p:cNvSpPr/>
          <p:nvPr/>
        </p:nvSpPr>
        <p:spPr>
          <a:xfrm>
            <a:off x="3154680" y="4882896"/>
            <a:ext cx="1463040" cy="621792"/>
          </a:xfrm>
          <a:prstGeom prst="rect">
            <a:avLst/>
          </a:prstGeom>
          <a:solidFill>
            <a:srgbClr val="000000"/>
          </a:solidFill>
          <a:ln/>
        </p:spPr>
        <p:txBody>
          <a:bodyPr/>
          <a:lstStyle/>
          <a:p>
            <a:endParaRPr/>
          </a:p>
        </p:txBody>
      </p:sp>
      <p:sp>
        <p:nvSpPr>
          <p:cNvPr id="20" name="Text 18"/>
          <p:cNvSpPr/>
          <p:nvPr/>
        </p:nvSpPr>
        <p:spPr>
          <a:xfrm>
            <a:off x="3154680" y="4956048"/>
            <a:ext cx="1463040" cy="292608"/>
          </a:xfrm>
          <a:prstGeom prst="rect">
            <a:avLst/>
          </a:prstGeom>
          <a:noFill/>
          <a:ln/>
        </p:spPr>
        <p:txBody>
          <a:bodyPr wrap="square" lIns="0" tIns="0" rIns="0" bIns="0" rtlCol="0" anchor="ctr"/>
          <a:lstStyle/>
          <a:p>
            <a:pPr marL="0" indent="0" algn="ctr">
              <a:buNone/>
            </a:pPr>
            <a:r>
              <a:rPr lang="en-US" sz="950" b="1" kern="0" spc="120" dirty="0">
                <a:solidFill>
                  <a:srgbClr val="FFFFFF"/>
                </a:solidFill>
                <a:latin typeface="Arial" pitchFamily="34" charset="0"/>
                <a:ea typeface="Arial" pitchFamily="34" charset="-122"/>
                <a:cs typeface="Arial" pitchFamily="34" charset="-120"/>
              </a:rPr>
              <a:t>COMMAND</a:t>
            </a:r>
            <a:endParaRPr lang="en-US" sz="950" dirty="0"/>
          </a:p>
        </p:txBody>
      </p:sp>
      <p:sp>
        <p:nvSpPr>
          <p:cNvPr id="21" name="Text 19"/>
          <p:cNvSpPr/>
          <p:nvPr/>
        </p:nvSpPr>
        <p:spPr>
          <a:xfrm>
            <a:off x="3154680" y="5212080"/>
            <a:ext cx="1463040" cy="237744"/>
          </a:xfrm>
          <a:prstGeom prst="rect">
            <a:avLst/>
          </a:prstGeom>
          <a:noFill/>
          <a:ln/>
        </p:spPr>
        <p:txBody>
          <a:bodyPr wrap="square" lIns="0" tIns="0" rIns="0" bIns="0" rtlCol="0" anchor="ctr"/>
          <a:lstStyle/>
          <a:p>
            <a:pPr marL="0" indent="0" algn="ctr">
              <a:buNone/>
            </a:pPr>
            <a:r>
              <a:rPr lang="en-US" sz="750" kern="0" spc="80" dirty="0">
                <a:solidFill>
                  <a:srgbClr val="BBBBBB"/>
                </a:solidFill>
                <a:latin typeface="Arial" pitchFamily="34" charset="0"/>
                <a:ea typeface="Arial" pitchFamily="34" charset="-122"/>
                <a:cs typeface="Arial" pitchFamily="34" charset="-120"/>
              </a:rPr>
              <a:t>CHOOSE · FINISH</a:t>
            </a:r>
            <a:endParaRPr lang="en-US" sz="750" dirty="0"/>
          </a:p>
        </p:txBody>
      </p:sp>
      <p:sp>
        <p:nvSpPr>
          <p:cNvPr id="22" name="Shape 20"/>
          <p:cNvSpPr/>
          <p:nvPr/>
        </p:nvSpPr>
        <p:spPr>
          <a:xfrm>
            <a:off x="4617720" y="5193792"/>
            <a:ext cx="502920" cy="0"/>
          </a:xfrm>
          <a:prstGeom prst="line">
            <a:avLst/>
          </a:prstGeom>
          <a:noFill/>
          <a:ln w="16510">
            <a:solidFill>
              <a:srgbClr val="8A8A8A"/>
            </a:solidFill>
            <a:prstDash val="solid"/>
          </a:ln>
        </p:spPr>
        <p:txBody>
          <a:bodyPr/>
          <a:lstStyle/>
          <a:p>
            <a:endParaRPr/>
          </a:p>
        </p:txBody>
      </p:sp>
      <p:sp>
        <p:nvSpPr>
          <p:cNvPr id="23" name="Text 21"/>
          <p:cNvSpPr/>
          <p:nvPr/>
        </p:nvSpPr>
        <p:spPr>
          <a:xfrm>
            <a:off x="5120640" y="4882896"/>
            <a:ext cx="1005840" cy="621792"/>
          </a:xfrm>
          <a:prstGeom prst="rect">
            <a:avLst/>
          </a:prstGeom>
          <a:noFill/>
          <a:ln/>
        </p:spPr>
        <p:txBody>
          <a:bodyPr wrap="square" lIns="0" tIns="0" rIns="0" bIns="0" rtlCol="0" anchor="ctr"/>
          <a:lstStyle/>
          <a:p>
            <a:pPr marL="0" indent="0">
              <a:buNone/>
            </a:pPr>
            <a:r>
              <a:rPr lang="en-US" sz="1050" dirty="0">
                <a:solidFill>
                  <a:srgbClr val="000000"/>
                </a:solidFill>
                <a:latin typeface="Arial" pitchFamily="34" charset="0"/>
                <a:ea typeface="Arial" pitchFamily="34" charset="-122"/>
                <a:cs typeface="Arial" pitchFamily="34" charset="-120"/>
              </a:rPr>
              <a:t>Output</a:t>
            </a:r>
            <a:endParaRPr lang="en-US" sz="1050" dirty="0"/>
          </a:p>
        </p:txBody>
      </p:sp>
      <p:sp>
        <p:nvSpPr>
          <p:cNvPr id="24" name="Shape 22"/>
          <p:cNvSpPr/>
          <p:nvPr/>
        </p:nvSpPr>
        <p:spPr>
          <a:xfrm>
            <a:off x="6858000" y="3017520"/>
            <a:ext cx="0" cy="0"/>
          </a:xfrm>
          <a:prstGeom prst="line">
            <a:avLst/>
          </a:prstGeom>
          <a:noFill/>
          <a:ln w="12700">
            <a:solidFill>
              <a:srgbClr val="EBEBEB"/>
            </a:solidFill>
            <a:prstDash val="solid"/>
          </a:ln>
        </p:spPr>
        <p:txBody>
          <a:bodyPr/>
          <a:lstStyle/>
          <a:p>
            <a:endParaRPr/>
          </a:p>
        </p:txBody>
      </p:sp>
      <p:sp>
        <p:nvSpPr>
          <p:cNvPr id="25" name="Shape 23"/>
          <p:cNvSpPr/>
          <p:nvPr/>
        </p:nvSpPr>
        <p:spPr>
          <a:xfrm>
            <a:off x="6858000" y="3127248"/>
            <a:ext cx="18288" cy="2377440"/>
          </a:xfrm>
          <a:prstGeom prst="rect">
            <a:avLst/>
          </a:prstGeom>
          <a:solidFill>
            <a:srgbClr val="000000"/>
          </a:solidFill>
          <a:ln/>
        </p:spPr>
        <p:txBody>
          <a:bodyPr/>
          <a:lstStyle/>
          <a:p>
            <a:endParaRPr/>
          </a:p>
        </p:txBody>
      </p:sp>
      <p:sp>
        <p:nvSpPr>
          <p:cNvPr id="26" name="Text 24"/>
          <p:cNvSpPr/>
          <p:nvPr/>
        </p:nvSpPr>
        <p:spPr>
          <a:xfrm>
            <a:off x="7178040" y="3127248"/>
            <a:ext cx="4206240" cy="1481328"/>
          </a:xfrm>
          <a:prstGeom prst="rect">
            <a:avLst/>
          </a:prstGeom>
          <a:noFill/>
          <a:ln/>
        </p:spPr>
        <p:txBody>
          <a:bodyPr wrap="square" lIns="0" tIns="0" rIns="0" bIns="0" rtlCol="0" anchor="ctr"/>
          <a:lstStyle/>
          <a:p>
            <a:pPr marL="0" indent="0">
              <a:lnSpc>
                <a:spcPts val="2300"/>
              </a:lnSpc>
              <a:buNone/>
            </a:pPr>
            <a:r>
              <a:rPr lang="en-US" sz="1600" dirty="0">
                <a:solidFill>
                  <a:srgbClr val="000000"/>
                </a:solidFill>
                <a:latin typeface="Georgia" pitchFamily="34" charset="0"/>
                <a:ea typeface="Georgia" pitchFamily="34" charset="-122"/>
                <a:cs typeface="Georgia" pitchFamily="34" charset="-120"/>
              </a:rPr>
              <a:t>The binding constraint is command: the ability to choose what your mind works on, and to carry that choice through to something finished.</a:t>
            </a:r>
            <a:endParaRPr lang="en-US" sz="1600" dirty="0"/>
          </a:p>
        </p:txBody>
      </p:sp>
      <p:sp>
        <p:nvSpPr>
          <p:cNvPr id="27" name="Text 25"/>
          <p:cNvSpPr/>
          <p:nvPr/>
        </p:nvSpPr>
        <p:spPr>
          <a:xfrm>
            <a:off x="7178040" y="4709160"/>
            <a:ext cx="4206240" cy="914400"/>
          </a:xfrm>
          <a:prstGeom prst="rect">
            <a:avLst/>
          </a:prstGeom>
          <a:noFill/>
          <a:ln/>
        </p:spPr>
        <p:txBody>
          <a:bodyPr wrap="square" lIns="0" tIns="0" rIns="0" bIns="0" rtlCol="0" anchor="ctr"/>
          <a:lstStyle/>
          <a:p>
            <a:pPr marL="0" indent="0">
              <a:lnSpc>
                <a:spcPts val="1600"/>
              </a:lnSpc>
              <a:buNone/>
            </a:pPr>
            <a:r>
              <a:rPr lang="en-US" sz="1100" dirty="0">
                <a:solidFill>
                  <a:srgbClr val="525252"/>
                </a:solidFill>
                <a:latin typeface="Arial" pitchFamily="34" charset="0"/>
                <a:ea typeface="Arial" pitchFamily="34" charset="-122"/>
                <a:cs typeface="Arial" pitchFamily="34" charset="-120"/>
              </a:rPr>
              <a:t>AI provides everything else. It cannot provide either of those, and the evidence is already in that it is corroding the second one.</a:t>
            </a:r>
            <a:endParaRPr lang="en-US" sz="1100" dirty="0"/>
          </a:p>
        </p:txBody>
      </p:sp>
      <p:sp>
        <p:nvSpPr>
          <p:cNvPr id="28" name="Text 26"/>
          <p:cNvSpPr/>
          <p:nvPr/>
        </p:nvSpPr>
        <p:spPr>
          <a:xfrm>
            <a:off x="777240" y="6355080"/>
            <a:ext cx="8412480" cy="256032"/>
          </a:xfrm>
          <a:prstGeom prst="rect">
            <a:avLst/>
          </a:prstGeom>
          <a:noFill/>
          <a:ln/>
        </p:spPr>
        <p:txBody>
          <a:bodyPr wrap="square" lIns="0" tIns="0" rIns="0" bIns="0" rtlCol="0" anchor="ctr"/>
          <a:lstStyle/>
          <a:p>
            <a:pPr marL="0" indent="0">
              <a:buNone/>
            </a:pPr>
            <a:r>
              <a:rPr lang="en-US" sz="850" dirty="0">
                <a:solidFill>
                  <a:srgbClr val="8A8A8A"/>
                </a:solidFill>
                <a:latin typeface="Arial" pitchFamily="34" charset="0"/>
                <a:ea typeface="Arial" pitchFamily="34" charset="-122"/>
                <a:cs typeface="Arial" pitchFamily="34" charset="-120"/>
              </a:rPr>
              <a:t>Diagram reproduced from “The Oldest Problem That Was Never Solved,” nirajgohil.com, June 2026.</a:t>
            </a:r>
            <a:endParaRPr lang="en-US" sz="850" dirty="0"/>
          </a:p>
        </p:txBody>
      </p:sp>
      <p:pic>
        <p:nvPicPr>
          <p:cNvPr id="29" name="Image 0" descr="logo/f0_k.png"/>
          <p:cNvPicPr>
            <a:picLocks noChangeAspect="1"/>
          </p:cNvPicPr>
          <p:nvPr/>
        </p:nvPicPr>
        <p:blipFill>
          <a:blip r:embed="rId3"/>
          <a:stretch>
            <a:fillRect/>
          </a:stretch>
        </p:blipFill>
        <p:spPr>
          <a:xfrm>
            <a:off x="10710367" y="6309360"/>
            <a:ext cx="173736" cy="173736"/>
          </a:xfrm>
          <a:prstGeom prst="rect">
            <a:avLst/>
          </a:prstGeom>
        </p:spPr>
      </p:pic>
      <p:sp>
        <p:nvSpPr>
          <p:cNvPr id="30" name="Text 27"/>
          <p:cNvSpPr/>
          <p:nvPr/>
        </p:nvSpPr>
        <p:spPr>
          <a:xfrm>
            <a:off x="10948111" y="6355080"/>
            <a:ext cx="822960" cy="256032"/>
          </a:xfrm>
          <a:prstGeom prst="rect">
            <a:avLst/>
          </a:prstGeom>
          <a:noFill/>
          <a:ln/>
        </p:spPr>
        <p:txBody>
          <a:bodyPr wrap="square" lIns="0" tIns="0" rIns="0" bIns="0" rtlCol="0" anchor="ctr"/>
          <a:lstStyle/>
          <a:p>
            <a:pPr marL="0" indent="0">
              <a:buNone/>
            </a:pPr>
            <a:r>
              <a:rPr lang="en-US" sz="850" kern="0" spc="140" dirty="0">
                <a:solidFill>
                  <a:srgbClr val="8A8A8A"/>
                </a:solidFill>
                <a:latin typeface="Arial" pitchFamily="34" charset="0"/>
                <a:ea typeface="Arial" pitchFamily="34" charset="-122"/>
                <a:cs typeface="Arial" pitchFamily="34" charset="-120"/>
              </a:rPr>
              <a:t>SCOPE  03</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502920"/>
            <a:ext cx="640080" cy="292608"/>
          </a:xfrm>
          <a:prstGeom prst="rect">
            <a:avLst/>
          </a:prstGeom>
          <a:noFill/>
          <a:ln/>
        </p:spPr>
        <p:txBody>
          <a:bodyPr wrap="square" lIns="0" tIns="0" rIns="0" bIns="0" rtlCol="0" anchor="ctr"/>
          <a:lstStyle/>
          <a:p>
            <a:pPr marL="0" indent="0">
              <a:buNone/>
            </a:pPr>
            <a:r>
              <a:rPr lang="en-US" sz="1050" b="1" kern="0" spc="100" dirty="0">
                <a:solidFill>
                  <a:srgbClr val="8A8A8A"/>
                </a:solidFill>
                <a:latin typeface="Arial" pitchFamily="34" charset="0"/>
                <a:ea typeface="Arial" pitchFamily="34" charset="-122"/>
                <a:cs typeface="Arial" pitchFamily="34" charset="-120"/>
              </a:rPr>
              <a:t>03</a:t>
            </a:r>
            <a:endParaRPr lang="en-US" sz="1050" dirty="0"/>
          </a:p>
        </p:txBody>
      </p:sp>
      <p:sp>
        <p:nvSpPr>
          <p:cNvPr id="3" name="Text 1"/>
          <p:cNvSpPr/>
          <p:nvPr/>
        </p:nvSpPr>
        <p:spPr>
          <a:xfrm>
            <a:off x="1371600" y="502920"/>
            <a:ext cx="6400800" cy="237744"/>
          </a:xfrm>
          <a:prstGeom prst="rect">
            <a:avLst/>
          </a:prstGeom>
          <a:noFill/>
          <a:ln/>
        </p:spPr>
        <p:txBody>
          <a:bodyPr wrap="square" lIns="0" tIns="0" rIns="0" bIns="0" rtlCol="0" anchor="ctr"/>
          <a:lstStyle/>
          <a:p>
            <a:pPr marL="0" indent="0" algn="l">
              <a:buNone/>
            </a:pPr>
            <a:r>
              <a:rPr lang="en-US" sz="950" b="1" kern="0" spc="260" dirty="0">
                <a:solidFill>
                  <a:srgbClr val="8A8A8A"/>
                </a:solidFill>
                <a:latin typeface="Arial" pitchFamily="34" charset="0"/>
                <a:ea typeface="Arial" pitchFamily="34" charset="-122"/>
                <a:cs typeface="Arial" pitchFamily="34" charset="-120"/>
              </a:rPr>
              <a:t>THE MARK</a:t>
            </a:r>
            <a:endParaRPr lang="en-US" sz="950" dirty="0"/>
          </a:p>
        </p:txBody>
      </p:sp>
      <p:sp>
        <p:nvSpPr>
          <p:cNvPr id="4" name="Shape 2"/>
          <p:cNvSpPr/>
          <p:nvPr/>
        </p:nvSpPr>
        <p:spPr>
          <a:xfrm>
            <a:off x="777240" y="841248"/>
            <a:ext cx="10607040" cy="0"/>
          </a:xfrm>
          <a:prstGeom prst="line">
            <a:avLst/>
          </a:prstGeom>
          <a:noFill/>
          <a:ln w="15240">
            <a:solidFill>
              <a:srgbClr val="EBEBEB"/>
            </a:solidFill>
            <a:prstDash val="solid"/>
          </a:ln>
        </p:spPr>
        <p:txBody>
          <a:bodyPr/>
          <a:lstStyle/>
          <a:p>
            <a:endParaRPr/>
          </a:p>
        </p:txBody>
      </p:sp>
      <p:sp>
        <p:nvSpPr>
          <p:cNvPr id="5" name="Text 3"/>
          <p:cNvSpPr/>
          <p:nvPr/>
        </p:nvSpPr>
        <p:spPr>
          <a:xfrm>
            <a:off x="777240" y="987552"/>
            <a:ext cx="10607040" cy="914400"/>
          </a:xfrm>
          <a:prstGeom prst="rect">
            <a:avLst/>
          </a:prstGeom>
          <a:noFill/>
          <a:ln/>
        </p:spPr>
        <p:txBody>
          <a:bodyPr wrap="square" lIns="0" tIns="0" rIns="0" bIns="0" rtlCol="0" anchor="ctr"/>
          <a:lstStyle/>
          <a:p>
            <a:pPr marL="0" indent="0">
              <a:lnSpc>
                <a:spcPts val="3520"/>
              </a:lnSpc>
              <a:buNone/>
            </a:pPr>
            <a:r>
              <a:rPr lang="en-US" sz="3200" b="1" dirty="0">
                <a:solidFill>
                  <a:srgbClr val="000000"/>
                </a:solidFill>
                <a:latin typeface="Georgia" pitchFamily="34" charset="0"/>
                <a:ea typeface="Georgia" pitchFamily="34" charset="-122"/>
                <a:cs typeface="Georgia" pitchFamily="34" charset="-120"/>
              </a:rPr>
              <a:t>Our logo is the product spec.</a:t>
            </a:r>
            <a:endParaRPr lang="en-US" sz="3200" dirty="0"/>
          </a:p>
        </p:txBody>
      </p:sp>
      <p:sp>
        <p:nvSpPr>
          <p:cNvPr id="6" name="Text 4"/>
          <p:cNvSpPr/>
          <p:nvPr/>
        </p:nvSpPr>
        <p:spPr>
          <a:xfrm>
            <a:off x="777240" y="1883664"/>
            <a:ext cx="10058400" cy="960120"/>
          </a:xfrm>
          <a:prstGeom prst="rect">
            <a:avLst/>
          </a:prstGeom>
          <a:noFill/>
          <a:ln/>
        </p:spPr>
        <p:txBody>
          <a:bodyPr wrap="square" lIns="0" tIns="0" rIns="0" bIns="0" rtlCol="0" anchor="ctr"/>
          <a:lstStyle/>
          <a:p>
            <a:pPr marL="0" indent="0">
              <a:lnSpc>
                <a:spcPts val="1900"/>
              </a:lnSpc>
              <a:buNone/>
            </a:pPr>
            <a:r>
              <a:rPr lang="en-US" sz="1300" dirty="0">
                <a:solidFill>
                  <a:srgbClr val="525252"/>
                </a:solidFill>
                <a:latin typeface="Georgia" pitchFamily="34" charset="0"/>
                <a:ea typeface="Georgia" pitchFamily="34" charset="-122"/>
                <a:cs typeface="Georgia" pitchFamily="34" charset="-120"/>
              </a:rPr>
              <a:t>Three elements, and each one is a component of the system. The dot is your attention: left alone it drifts, because that is what attention does. The ring is the work you chose, a field with a restoring pull toward its centre. The gap is us, the aperture through which that pull is applied. The dot glides back to where you decided it should be. It is never snapped back, and you are never told it left.</a:t>
            </a:r>
            <a:endParaRPr lang="en-US" sz="1300" dirty="0"/>
          </a:p>
        </p:txBody>
      </p:sp>
      <p:sp>
        <p:nvSpPr>
          <p:cNvPr id="7" name="Shape 5"/>
          <p:cNvSpPr/>
          <p:nvPr/>
        </p:nvSpPr>
        <p:spPr>
          <a:xfrm>
            <a:off x="777240" y="3044952"/>
            <a:ext cx="10607040" cy="0"/>
          </a:xfrm>
          <a:prstGeom prst="line">
            <a:avLst/>
          </a:prstGeom>
          <a:noFill/>
          <a:ln w="12700">
            <a:solidFill>
              <a:srgbClr val="EBEBEB"/>
            </a:solidFill>
            <a:prstDash val="solid"/>
          </a:ln>
        </p:spPr>
        <p:txBody>
          <a:bodyPr/>
          <a:lstStyle/>
          <a:p>
            <a:endParaRPr/>
          </a:p>
        </p:txBody>
      </p:sp>
      <p:pic>
        <p:nvPicPr>
          <p:cNvPr id="8" name="Image 0" descr="logo/f0_k.png"/>
          <p:cNvPicPr>
            <a:picLocks noChangeAspect="1"/>
          </p:cNvPicPr>
          <p:nvPr/>
        </p:nvPicPr>
        <p:blipFill>
          <a:blip r:embed="rId3"/>
          <a:stretch>
            <a:fillRect/>
          </a:stretch>
        </p:blipFill>
        <p:spPr>
          <a:xfrm>
            <a:off x="777240" y="3246120"/>
            <a:ext cx="868680" cy="868680"/>
          </a:xfrm>
          <a:prstGeom prst="rect">
            <a:avLst/>
          </a:prstGeom>
        </p:spPr>
      </p:pic>
      <p:sp>
        <p:nvSpPr>
          <p:cNvPr id="9" name="Text 6"/>
          <p:cNvSpPr/>
          <p:nvPr/>
        </p:nvSpPr>
        <p:spPr>
          <a:xfrm>
            <a:off x="777240" y="4206240"/>
            <a:ext cx="868680" cy="384048"/>
          </a:xfrm>
          <a:prstGeom prst="rect">
            <a:avLst/>
          </a:prstGeom>
          <a:noFill/>
          <a:ln/>
        </p:spPr>
        <p:txBody>
          <a:bodyPr wrap="square" lIns="0" tIns="0" rIns="0" bIns="0" rtlCol="0" anchor="ctr"/>
          <a:lstStyle/>
          <a:p>
            <a:pPr marL="0" indent="0" algn="ctr">
              <a:lnSpc>
                <a:spcPts val="1100"/>
              </a:lnSpc>
              <a:buNone/>
            </a:pPr>
            <a:r>
              <a:rPr lang="en-US" sz="900" b="1" dirty="0">
                <a:solidFill>
                  <a:srgbClr val="000000"/>
                </a:solidFill>
                <a:latin typeface="Arial" pitchFamily="34" charset="0"/>
                <a:ea typeface="Arial" pitchFamily="34" charset="-122"/>
                <a:cs typeface="Arial" pitchFamily="34" charset="-120"/>
              </a:rPr>
              <a:t>centred</a:t>
            </a:r>
            <a:endParaRPr lang="en-US" sz="900" dirty="0"/>
          </a:p>
        </p:txBody>
      </p:sp>
      <p:pic>
        <p:nvPicPr>
          <p:cNvPr id="10" name="Image 1" descr="logo/f1_k.png"/>
          <p:cNvPicPr>
            <a:picLocks noChangeAspect="1"/>
          </p:cNvPicPr>
          <p:nvPr/>
        </p:nvPicPr>
        <p:blipFill>
          <a:blip r:embed="rId4"/>
          <a:stretch>
            <a:fillRect/>
          </a:stretch>
        </p:blipFill>
        <p:spPr>
          <a:xfrm>
            <a:off x="2400300" y="3246120"/>
            <a:ext cx="868680" cy="868680"/>
          </a:xfrm>
          <a:prstGeom prst="rect">
            <a:avLst/>
          </a:prstGeom>
        </p:spPr>
      </p:pic>
      <p:sp>
        <p:nvSpPr>
          <p:cNvPr id="11" name="Text 7"/>
          <p:cNvSpPr/>
          <p:nvPr/>
        </p:nvSpPr>
        <p:spPr>
          <a:xfrm>
            <a:off x="2400300" y="4206240"/>
            <a:ext cx="868680" cy="384048"/>
          </a:xfrm>
          <a:prstGeom prst="rect">
            <a:avLst/>
          </a:prstGeom>
          <a:noFill/>
          <a:ln/>
        </p:spPr>
        <p:txBody>
          <a:bodyPr wrap="square" lIns="0" tIns="0" rIns="0" bIns="0" rtlCol="0" anchor="ctr"/>
          <a:lstStyle/>
          <a:p>
            <a:pPr marL="0" indent="0" algn="ctr">
              <a:lnSpc>
                <a:spcPts val="1100"/>
              </a:lnSpc>
              <a:buNone/>
            </a:pPr>
            <a:r>
              <a:rPr lang="en-US" sz="900" dirty="0">
                <a:solidFill>
                  <a:srgbClr val="8A8A8A"/>
                </a:solidFill>
                <a:latin typeface="Arial" pitchFamily="34" charset="0"/>
                <a:ea typeface="Arial" pitchFamily="34" charset="-122"/>
                <a:cs typeface="Arial" pitchFamily="34" charset="-120"/>
              </a:rPr>
              <a:t>drifting</a:t>
            </a:r>
            <a:endParaRPr lang="en-US" sz="900" dirty="0"/>
          </a:p>
        </p:txBody>
      </p:sp>
      <p:pic>
        <p:nvPicPr>
          <p:cNvPr id="12" name="Image 2" descr="logo/f2_k.png"/>
          <p:cNvPicPr>
            <a:picLocks noChangeAspect="1"/>
          </p:cNvPicPr>
          <p:nvPr/>
        </p:nvPicPr>
        <p:blipFill>
          <a:blip r:embed="rId5"/>
          <a:stretch>
            <a:fillRect/>
          </a:stretch>
        </p:blipFill>
        <p:spPr>
          <a:xfrm>
            <a:off x="4023360" y="3246120"/>
            <a:ext cx="868680" cy="868680"/>
          </a:xfrm>
          <a:prstGeom prst="rect">
            <a:avLst/>
          </a:prstGeom>
        </p:spPr>
      </p:pic>
      <p:sp>
        <p:nvSpPr>
          <p:cNvPr id="13" name="Text 8"/>
          <p:cNvSpPr/>
          <p:nvPr/>
        </p:nvSpPr>
        <p:spPr>
          <a:xfrm>
            <a:off x="4023360" y="4206240"/>
            <a:ext cx="868680" cy="384048"/>
          </a:xfrm>
          <a:prstGeom prst="rect">
            <a:avLst/>
          </a:prstGeom>
          <a:noFill/>
          <a:ln/>
        </p:spPr>
        <p:txBody>
          <a:bodyPr wrap="square" lIns="0" tIns="0" rIns="0" bIns="0" rtlCol="0" anchor="ctr"/>
          <a:lstStyle/>
          <a:p>
            <a:pPr marL="0" indent="0" algn="ctr">
              <a:lnSpc>
                <a:spcPts val="1100"/>
              </a:lnSpc>
              <a:buNone/>
            </a:pPr>
            <a:r>
              <a:rPr lang="en-US" sz="900" dirty="0">
                <a:solidFill>
                  <a:srgbClr val="8A8A8A"/>
                </a:solidFill>
                <a:latin typeface="Arial" pitchFamily="34" charset="0"/>
                <a:ea typeface="Arial" pitchFamily="34" charset="-122"/>
                <a:cs typeface="Arial" pitchFamily="34" charset="-120"/>
              </a:rPr>
              <a:t>off task</a:t>
            </a:r>
            <a:endParaRPr lang="en-US" sz="900" dirty="0"/>
          </a:p>
        </p:txBody>
      </p:sp>
      <p:pic>
        <p:nvPicPr>
          <p:cNvPr id="14" name="Image 3" descr="logo/f3_k.png"/>
          <p:cNvPicPr>
            <a:picLocks noChangeAspect="1"/>
          </p:cNvPicPr>
          <p:nvPr/>
        </p:nvPicPr>
        <p:blipFill>
          <a:blip r:embed="rId6"/>
          <a:stretch>
            <a:fillRect/>
          </a:stretch>
        </p:blipFill>
        <p:spPr>
          <a:xfrm>
            <a:off x="5646420" y="3246120"/>
            <a:ext cx="868680" cy="868680"/>
          </a:xfrm>
          <a:prstGeom prst="rect">
            <a:avLst/>
          </a:prstGeom>
        </p:spPr>
      </p:pic>
      <p:sp>
        <p:nvSpPr>
          <p:cNvPr id="15" name="Text 9"/>
          <p:cNvSpPr/>
          <p:nvPr/>
        </p:nvSpPr>
        <p:spPr>
          <a:xfrm>
            <a:off x="5646420" y="4206240"/>
            <a:ext cx="868680" cy="384048"/>
          </a:xfrm>
          <a:prstGeom prst="rect">
            <a:avLst/>
          </a:prstGeom>
          <a:noFill/>
          <a:ln/>
        </p:spPr>
        <p:txBody>
          <a:bodyPr wrap="square" lIns="0" tIns="0" rIns="0" bIns="0" rtlCol="0" anchor="ctr"/>
          <a:lstStyle/>
          <a:p>
            <a:pPr marL="0" indent="0" algn="ctr">
              <a:lnSpc>
                <a:spcPts val="1100"/>
              </a:lnSpc>
              <a:buNone/>
            </a:pPr>
            <a:r>
              <a:rPr lang="en-US" sz="900" b="1" dirty="0">
                <a:solidFill>
                  <a:srgbClr val="000000"/>
                </a:solidFill>
                <a:latin typeface="Arial" pitchFamily="34" charset="0"/>
                <a:ea typeface="Arial" pitchFamily="34" charset="-122"/>
                <a:cs typeface="Arial" pitchFamily="34" charset="-120"/>
              </a:rPr>
              <a:t>restored</a:t>
            </a:r>
            <a:endParaRPr lang="en-US" sz="900" dirty="0"/>
          </a:p>
        </p:txBody>
      </p:sp>
      <p:pic>
        <p:nvPicPr>
          <p:cNvPr id="16" name="Image 4" descr="logo/f4_k.png"/>
          <p:cNvPicPr>
            <a:picLocks noChangeAspect="1"/>
          </p:cNvPicPr>
          <p:nvPr/>
        </p:nvPicPr>
        <p:blipFill>
          <a:blip r:embed="rId7"/>
          <a:stretch>
            <a:fillRect/>
          </a:stretch>
        </p:blipFill>
        <p:spPr>
          <a:xfrm>
            <a:off x="7269480" y="3246120"/>
            <a:ext cx="868680" cy="868680"/>
          </a:xfrm>
          <a:prstGeom prst="rect">
            <a:avLst/>
          </a:prstGeom>
        </p:spPr>
      </p:pic>
      <p:sp>
        <p:nvSpPr>
          <p:cNvPr id="17" name="Text 10"/>
          <p:cNvSpPr/>
          <p:nvPr/>
        </p:nvSpPr>
        <p:spPr>
          <a:xfrm>
            <a:off x="7269480" y="4206240"/>
            <a:ext cx="868680" cy="384048"/>
          </a:xfrm>
          <a:prstGeom prst="rect">
            <a:avLst/>
          </a:prstGeom>
          <a:noFill/>
          <a:ln/>
        </p:spPr>
        <p:txBody>
          <a:bodyPr wrap="square" lIns="0" tIns="0" rIns="0" bIns="0" rtlCol="0" anchor="ctr"/>
          <a:lstStyle/>
          <a:p>
            <a:pPr marL="0" indent="0" algn="ctr">
              <a:lnSpc>
                <a:spcPts val="1100"/>
              </a:lnSpc>
              <a:buNone/>
            </a:pPr>
            <a:r>
              <a:rPr lang="en-US" sz="900" dirty="0">
                <a:solidFill>
                  <a:srgbClr val="8A8A8A"/>
                </a:solidFill>
                <a:latin typeface="Arial" pitchFamily="34" charset="0"/>
                <a:ea typeface="Arial" pitchFamily="34" charset="-122"/>
                <a:cs typeface="Arial" pitchFamily="34" charset="-120"/>
              </a:rPr>
              <a:t>drifting</a:t>
            </a:r>
            <a:endParaRPr lang="en-US" sz="900" dirty="0"/>
          </a:p>
        </p:txBody>
      </p:sp>
      <p:pic>
        <p:nvPicPr>
          <p:cNvPr id="18" name="Image 5" descr="logo/f5_k.png"/>
          <p:cNvPicPr>
            <a:picLocks noChangeAspect="1"/>
          </p:cNvPicPr>
          <p:nvPr/>
        </p:nvPicPr>
        <p:blipFill>
          <a:blip r:embed="rId8"/>
          <a:stretch>
            <a:fillRect/>
          </a:stretch>
        </p:blipFill>
        <p:spPr>
          <a:xfrm>
            <a:off x="8892540" y="3246120"/>
            <a:ext cx="868680" cy="868680"/>
          </a:xfrm>
          <a:prstGeom prst="rect">
            <a:avLst/>
          </a:prstGeom>
        </p:spPr>
      </p:pic>
      <p:sp>
        <p:nvSpPr>
          <p:cNvPr id="19" name="Text 11"/>
          <p:cNvSpPr/>
          <p:nvPr/>
        </p:nvSpPr>
        <p:spPr>
          <a:xfrm>
            <a:off x="8892540" y="4206240"/>
            <a:ext cx="868680" cy="384048"/>
          </a:xfrm>
          <a:prstGeom prst="rect">
            <a:avLst/>
          </a:prstGeom>
          <a:noFill/>
          <a:ln/>
        </p:spPr>
        <p:txBody>
          <a:bodyPr wrap="square" lIns="0" tIns="0" rIns="0" bIns="0" rtlCol="0" anchor="ctr"/>
          <a:lstStyle/>
          <a:p>
            <a:pPr marL="0" indent="0" algn="ctr">
              <a:lnSpc>
                <a:spcPts val="1100"/>
              </a:lnSpc>
              <a:buNone/>
            </a:pPr>
            <a:r>
              <a:rPr lang="en-US" sz="900" dirty="0">
                <a:solidFill>
                  <a:srgbClr val="8A8A8A"/>
                </a:solidFill>
                <a:latin typeface="Arial" pitchFamily="34" charset="0"/>
                <a:ea typeface="Arial" pitchFamily="34" charset="-122"/>
                <a:cs typeface="Arial" pitchFamily="34" charset="-120"/>
              </a:rPr>
              <a:t>off task</a:t>
            </a:r>
            <a:endParaRPr lang="en-US" sz="900" dirty="0"/>
          </a:p>
        </p:txBody>
      </p:sp>
      <p:pic>
        <p:nvPicPr>
          <p:cNvPr id="20" name="Image 6" descr="logo/f6_k.png"/>
          <p:cNvPicPr>
            <a:picLocks noChangeAspect="1"/>
          </p:cNvPicPr>
          <p:nvPr/>
        </p:nvPicPr>
        <p:blipFill>
          <a:blip r:embed="rId9"/>
          <a:stretch>
            <a:fillRect/>
          </a:stretch>
        </p:blipFill>
        <p:spPr>
          <a:xfrm>
            <a:off x="10515600" y="3246120"/>
            <a:ext cx="868680" cy="868680"/>
          </a:xfrm>
          <a:prstGeom prst="rect">
            <a:avLst/>
          </a:prstGeom>
        </p:spPr>
      </p:pic>
      <p:sp>
        <p:nvSpPr>
          <p:cNvPr id="21" name="Text 12"/>
          <p:cNvSpPr/>
          <p:nvPr/>
        </p:nvSpPr>
        <p:spPr>
          <a:xfrm>
            <a:off x="10515600" y="4206240"/>
            <a:ext cx="868680" cy="384048"/>
          </a:xfrm>
          <a:prstGeom prst="rect">
            <a:avLst/>
          </a:prstGeom>
          <a:noFill/>
          <a:ln/>
        </p:spPr>
        <p:txBody>
          <a:bodyPr wrap="square" lIns="0" tIns="0" rIns="0" bIns="0" rtlCol="0" anchor="ctr"/>
          <a:lstStyle/>
          <a:p>
            <a:pPr marL="0" indent="0" algn="ctr">
              <a:lnSpc>
                <a:spcPts val="1100"/>
              </a:lnSpc>
              <a:buNone/>
            </a:pPr>
            <a:r>
              <a:rPr lang="en-US" sz="900" b="1" dirty="0">
                <a:solidFill>
                  <a:srgbClr val="000000"/>
                </a:solidFill>
                <a:latin typeface="Arial" pitchFamily="34" charset="0"/>
                <a:ea typeface="Arial" pitchFamily="34" charset="-122"/>
                <a:cs typeface="Arial" pitchFamily="34" charset="-120"/>
              </a:rPr>
              <a:t>restored</a:t>
            </a:r>
            <a:endParaRPr lang="en-US" sz="900" dirty="0"/>
          </a:p>
        </p:txBody>
      </p:sp>
      <p:sp>
        <p:nvSpPr>
          <p:cNvPr id="22" name="Shape 13"/>
          <p:cNvSpPr/>
          <p:nvPr/>
        </p:nvSpPr>
        <p:spPr>
          <a:xfrm>
            <a:off x="1645920" y="3680460"/>
            <a:ext cx="8869680" cy="0"/>
          </a:xfrm>
          <a:prstGeom prst="line">
            <a:avLst/>
          </a:prstGeom>
          <a:noFill/>
          <a:ln w="12700">
            <a:solidFill>
              <a:srgbClr val="EBEBEB"/>
            </a:solidFill>
            <a:prstDash val="dash"/>
          </a:ln>
        </p:spPr>
        <p:txBody>
          <a:bodyPr/>
          <a:lstStyle/>
          <a:p>
            <a:endParaRPr/>
          </a:p>
        </p:txBody>
      </p:sp>
      <p:sp>
        <p:nvSpPr>
          <p:cNvPr id="23" name="Shape 14"/>
          <p:cNvSpPr/>
          <p:nvPr/>
        </p:nvSpPr>
        <p:spPr>
          <a:xfrm>
            <a:off x="777240" y="4892040"/>
            <a:ext cx="10607040" cy="0"/>
          </a:xfrm>
          <a:prstGeom prst="line">
            <a:avLst/>
          </a:prstGeom>
          <a:noFill/>
          <a:ln w="15240">
            <a:solidFill>
              <a:srgbClr val="000000"/>
            </a:solidFill>
            <a:prstDash val="solid"/>
          </a:ln>
        </p:spPr>
        <p:txBody>
          <a:bodyPr/>
          <a:lstStyle/>
          <a:p>
            <a:endParaRPr/>
          </a:p>
        </p:txBody>
      </p:sp>
      <p:sp>
        <p:nvSpPr>
          <p:cNvPr id="24" name="Text 15"/>
          <p:cNvSpPr/>
          <p:nvPr/>
        </p:nvSpPr>
        <p:spPr>
          <a:xfrm>
            <a:off x="777240" y="5010912"/>
            <a:ext cx="3291840" cy="512064"/>
          </a:xfrm>
          <a:prstGeom prst="rect">
            <a:avLst/>
          </a:prstGeom>
          <a:noFill/>
          <a:ln/>
        </p:spPr>
        <p:txBody>
          <a:bodyPr wrap="square" lIns="0" tIns="0" rIns="0" bIns="0" rtlCol="0" anchor="ctr"/>
          <a:lstStyle/>
          <a:p>
            <a:pPr marL="0" indent="0">
              <a:lnSpc>
                <a:spcPts val="2000"/>
              </a:lnSpc>
              <a:buNone/>
            </a:pPr>
            <a:r>
              <a:rPr lang="en-US" sz="1600" b="1" dirty="0">
                <a:solidFill>
                  <a:srgbClr val="000000"/>
                </a:solidFill>
                <a:latin typeface="Georgia" pitchFamily="34" charset="0"/>
                <a:ea typeface="Georgia" pitchFamily="34" charset="-122"/>
                <a:cs typeface="Georgia" pitchFamily="34" charset="-120"/>
              </a:rPr>
              <a:t>The dot is your attention.</a:t>
            </a:r>
            <a:endParaRPr lang="en-US" sz="1600" dirty="0"/>
          </a:p>
        </p:txBody>
      </p:sp>
      <p:sp>
        <p:nvSpPr>
          <p:cNvPr id="25" name="Text 16"/>
          <p:cNvSpPr/>
          <p:nvPr/>
        </p:nvSpPr>
        <p:spPr>
          <a:xfrm>
            <a:off x="777240" y="5541264"/>
            <a:ext cx="3291840" cy="603504"/>
          </a:xfrm>
          <a:prstGeom prst="rect">
            <a:avLst/>
          </a:prstGeom>
          <a:noFill/>
          <a:ln/>
        </p:spPr>
        <p:txBody>
          <a:bodyPr wrap="square" lIns="0" tIns="0" rIns="0" bIns="0" rtlCol="0" anchor="ctr"/>
          <a:lstStyle/>
          <a:p>
            <a:pPr marL="0" indent="0">
              <a:lnSpc>
                <a:spcPts val="1500"/>
              </a:lnSpc>
              <a:buNone/>
            </a:pPr>
            <a:r>
              <a:rPr lang="en-US" sz="1100" dirty="0">
                <a:solidFill>
                  <a:srgbClr val="525252"/>
                </a:solidFill>
                <a:latin typeface="Arial" pitchFamily="34" charset="0"/>
                <a:ea typeface="Arial" pitchFamily="34" charset="-122"/>
                <a:cs typeface="Arial" pitchFamily="34" charset="-120"/>
              </a:rPr>
              <a:t>It wants to leave. Roughly half your waking life it does, and you almost never catch it going.</a:t>
            </a:r>
            <a:endParaRPr lang="en-US" sz="1100" dirty="0"/>
          </a:p>
        </p:txBody>
      </p:sp>
      <p:sp>
        <p:nvSpPr>
          <p:cNvPr id="26" name="Text 17"/>
          <p:cNvSpPr/>
          <p:nvPr/>
        </p:nvSpPr>
        <p:spPr>
          <a:xfrm>
            <a:off x="4389120" y="5010912"/>
            <a:ext cx="3291840" cy="512064"/>
          </a:xfrm>
          <a:prstGeom prst="rect">
            <a:avLst/>
          </a:prstGeom>
          <a:noFill/>
          <a:ln/>
        </p:spPr>
        <p:txBody>
          <a:bodyPr wrap="square" lIns="0" tIns="0" rIns="0" bIns="0" rtlCol="0" anchor="ctr"/>
          <a:lstStyle/>
          <a:p>
            <a:pPr marL="0" indent="0">
              <a:lnSpc>
                <a:spcPts val="2000"/>
              </a:lnSpc>
              <a:buNone/>
            </a:pPr>
            <a:r>
              <a:rPr lang="en-US" sz="1600" b="1" dirty="0">
                <a:solidFill>
                  <a:srgbClr val="000000"/>
                </a:solidFill>
                <a:latin typeface="Georgia" pitchFamily="34" charset="0"/>
                <a:ea typeface="Georgia" pitchFamily="34" charset="-122"/>
                <a:cs typeface="Georgia" pitchFamily="34" charset="-120"/>
              </a:rPr>
              <a:t>The ring is the work you chose.</a:t>
            </a:r>
            <a:endParaRPr lang="en-US" sz="1600" dirty="0"/>
          </a:p>
        </p:txBody>
      </p:sp>
      <p:sp>
        <p:nvSpPr>
          <p:cNvPr id="27" name="Text 18"/>
          <p:cNvSpPr/>
          <p:nvPr/>
        </p:nvSpPr>
        <p:spPr>
          <a:xfrm>
            <a:off x="4389120" y="5541264"/>
            <a:ext cx="3291840" cy="603504"/>
          </a:xfrm>
          <a:prstGeom prst="rect">
            <a:avLst/>
          </a:prstGeom>
          <a:noFill/>
          <a:ln/>
        </p:spPr>
        <p:txBody>
          <a:bodyPr wrap="square" lIns="0" tIns="0" rIns="0" bIns="0" rtlCol="0" anchor="ctr"/>
          <a:lstStyle/>
          <a:p>
            <a:pPr marL="0" indent="0">
              <a:lnSpc>
                <a:spcPts val="1500"/>
              </a:lnSpc>
              <a:buNone/>
            </a:pPr>
            <a:r>
              <a:rPr lang="en-US" sz="1100" dirty="0">
                <a:solidFill>
                  <a:srgbClr val="525252"/>
                </a:solidFill>
                <a:latin typeface="Arial" pitchFamily="34" charset="0"/>
                <a:ea typeface="Arial" pitchFamily="34" charset="-122"/>
                <a:cs typeface="Arial" pitchFamily="34" charset="-120"/>
              </a:rPr>
              <a:t>A field with a pull back toward its centre, closed everywhere except at one point.</a:t>
            </a:r>
            <a:endParaRPr lang="en-US" sz="1100" dirty="0"/>
          </a:p>
        </p:txBody>
      </p:sp>
      <p:sp>
        <p:nvSpPr>
          <p:cNvPr id="28" name="Text 19"/>
          <p:cNvSpPr/>
          <p:nvPr/>
        </p:nvSpPr>
        <p:spPr>
          <a:xfrm>
            <a:off x="8001000" y="5010912"/>
            <a:ext cx="3291840" cy="512064"/>
          </a:xfrm>
          <a:prstGeom prst="rect">
            <a:avLst/>
          </a:prstGeom>
          <a:noFill/>
          <a:ln/>
        </p:spPr>
        <p:txBody>
          <a:bodyPr wrap="square" lIns="0" tIns="0" rIns="0" bIns="0" rtlCol="0" anchor="ctr"/>
          <a:lstStyle/>
          <a:p>
            <a:pPr marL="0" indent="0">
              <a:lnSpc>
                <a:spcPts val="2000"/>
              </a:lnSpc>
              <a:buNone/>
            </a:pPr>
            <a:r>
              <a:rPr lang="en-US" sz="1600" b="1" dirty="0">
                <a:solidFill>
                  <a:srgbClr val="000000"/>
                </a:solidFill>
                <a:latin typeface="Georgia" pitchFamily="34" charset="0"/>
                <a:ea typeface="Georgia" pitchFamily="34" charset="-122"/>
                <a:cs typeface="Georgia" pitchFamily="34" charset="-120"/>
              </a:rPr>
              <a:t>The gap is where the restoration enters </a:t>
            </a:r>
            <a:endParaRPr lang="en-US" sz="1600" dirty="0"/>
          </a:p>
        </p:txBody>
      </p:sp>
      <p:sp>
        <p:nvSpPr>
          <p:cNvPr id="29" name="Text 20"/>
          <p:cNvSpPr/>
          <p:nvPr/>
        </p:nvSpPr>
        <p:spPr>
          <a:xfrm>
            <a:off x="8001000" y="5541264"/>
            <a:ext cx="3291840" cy="603504"/>
          </a:xfrm>
          <a:prstGeom prst="rect">
            <a:avLst/>
          </a:prstGeom>
          <a:noFill/>
          <a:ln/>
        </p:spPr>
        <p:txBody>
          <a:bodyPr wrap="square" lIns="0" tIns="0" rIns="0" bIns="0" rtlCol="0" anchor="ctr"/>
          <a:lstStyle/>
          <a:p>
            <a:pPr marL="0" indent="0">
              <a:lnSpc>
                <a:spcPts val="1500"/>
              </a:lnSpc>
              <a:buNone/>
            </a:pPr>
            <a:r>
              <a:rPr lang="en-US" sz="1100" dirty="0">
                <a:solidFill>
                  <a:srgbClr val="525252"/>
                </a:solidFill>
                <a:latin typeface="Arial" pitchFamily="34" charset="0"/>
                <a:ea typeface="Arial" pitchFamily="34" charset="-122"/>
                <a:cs typeface="Arial" pitchFamily="34" charset="-120"/>
              </a:rPr>
              <a:t>An output held below your own notice threshold, restoring the dot without ever announcing that it moved.</a:t>
            </a:r>
            <a:endParaRPr lang="en-US" sz="1100" dirty="0"/>
          </a:p>
        </p:txBody>
      </p:sp>
      <p:sp>
        <p:nvSpPr>
          <p:cNvPr id="30" name="Text 21"/>
          <p:cNvSpPr/>
          <p:nvPr/>
        </p:nvSpPr>
        <p:spPr>
          <a:xfrm>
            <a:off x="777240" y="6355080"/>
            <a:ext cx="8412480" cy="256032"/>
          </a:xfrm>
          <a:prstGeom prst="rect">
            <a:avLst/>
          </a:prstGeom>
          <a:noFill/>
          <a:ln/>
        </p:spPr>
        <p:txBody>
          <a:bodyPr wrap="square" lIns="0" tIns="0" rIns="0" bIns="0" rtlCol="0" anchor="ctr"/>
          <a:lstStyle/>
          <a:p>
            <a:pPr marL="0" indent="0">
              <a:buNone/>
            </a:pPr>
            <a:r>
              <a:rPr lang="en-US" sz="850" dirty="0">
                <a:solidFill>
                  <a:srgbClr val="8A8A8A"/>
                </a:solidFill>
                <a:latin typeface="Arial" pitchFamily="34" charset="0"/>
                <a:ea typeface="Arial" pitchFamily="34" charset="-122"/>
                <a:cs typeface="Arial" pitchFamily="34" charset="-120"/>
              </a:rPr>
              <a:t>Drawn as a field diagram: the ring provides the restoring pull, the dot follows it, and the aperture is where the impulse enters. The mark never shows the dot pinned, because wandering you chose is not a fault.</a:t>
            </a:r>
            <a:endParaRPr lang="en-US" sz="850" dirty="0"/>
          </a:p>
        </p:txBody>
      </p:sp>
      <p:pic>
        <p:nvPicPr>
          <p:cNvPr id="31" name="Image 7" descr="logo/f0_k.png"/>
          <p:cNvPicPr>
            <a:picLocks noChangeAspect="1"/>
          </p:cNvPicPr>
          <p:nvPr/>
        </p:nvPicPr>
        <p:blipFill>
          <a:blip r:embed="rId3"/>
          <a:stretch>
            <a:fillRect/>
          </a:stretch>
        </p:blipFill>
        <p:spPr>
          <a:xfrm>
            <a:off x="10710367" y="6309360"/>
            <a:ext cx="173736" cy="173736"/>
          </a:xfrm>
          <a:prstGeom prst="rect">
            <a:avLst/>
          </a:prstGeom>
        </p:spPr>
      </p:pic>
      <p:sp>
        <p:nvSpPr>
          <p:cNvPr id="32" name="Text 22"/>
          <p:cNvSpPr/>
          <p:nvPr/>
        </p:nvSpPr>
        <p:spPr>
          <a:xfrm>
            <a:off x="10948111" y="6355080"/>
            <a:ext cx="822960" cy="256032"/>
          </a:xfrm>
          <a:prstGeom prst="rect">
            <a:avLst/>
          </a:prstGeom>
          <a:noFill/>
          <a:ln/>
        </p:spPr>
        <p:txBody>
          <a:bodyPr wrap="square" lIns="0" tIns="0" rIns="0" bIns="0" rtlCol="0" anchor="ctr"/>
          <a:lstStyle/>
          <a:p>
            <a:pPr marL="0" indent="0">
              <a:buNone/>
            </a:pPr>
            <a:r>
              <a:rPr lang="en-US" sz="850" kern="0" spc="140" dirty="0">
                <a:solidFill>
                  <a:srgbClr val="8A8A8A"/>
                </a:solidFill>
                <a:latin typeface="Arial" pitchFamily="34" charset="0"/>
                <a:ea typeface="Arial" pitchFamily="34" charset="-122"/>
                <a:cs typeface="Arial" pitchFamily="34" charset="-120"/>
              </a:rPr>
              <a:t>SCOPE  04</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502920"/>
            <a:ext cx="640080" cy="292608"/>
          </a:xfrm>
          <a:prstGeom prst="rect">
            <a:avLst/>
          </a:prstGeom>
          <a:noFill/>
          <a:ln/>
        </p:spPr>
        <p:txBody>
          <a:bodyPr wrap="square" lIns="0" tIns="0" rIns="0" bIns="0" rtlCol="0" anchor="ctr"/>
          <a:lstStyle/>
          <a:p>
            <a:pPr marL="0" indent="0">
              <a:buNone/>
            </a:pPr>
            <a:r>
              <a:rPr lang="en-US" sz="1050" b="1" kern="0" spc="100" dirty="0">
                <a:solidFill>
                  <a:srgbClr val="8A8A8A"/>
                </a:solidFill>
                <a:latin typeface="Arial" pitchFamily="34" charset="0"/>
                <a:ea typeface="Arial" pitchFamily="34" charset="-122"/>
                <a:cs typeface="Arial" pitchFamily="34" charset="-120"/>
              </a:rPr>
              <a:t>04</a:t>
            </a:r>
            <a:endParaRPr lang="en-US" sz="1050" dirty="0"/>
          </a:p>
        </p:txBody>
      </p:sp>
      <p:sp>
        <p:nvSpPr>
          <p:cNvPr id="3" name="Text 1"/>
          <p:cNvSpPr/>
          <p:nvPr/>
        </p:nvSpPr>
        <p:spPr>
          <a:xfrm>
            <a:off x="1371600" y="502920"/>
            <a:ext cx="6400800" cy="237744"/>
          </a:xfrm>
          <a:prstGeom prst="rect">
            <a:avLst/>
          </a:prstGeom>
          <a:noFill/>
          <a:ln/>
        </p:spPr>
        <p:txBody>
          <a:bodyPr wrap="square" lIns="0" tIns="0" rIns="0" bIns="0" rtlCol="0" anchor="ctr"/>
          <a:lstStyle/>
          <a:p>
            <a:pPr marL="0" indent="0" algn="l">
              <a:buNone/>
            </a:pPr>
            <a:r>
              <a:rPr lang="en-US" sz="950" b="1" kern="0" spc="260" dirty="0">
                <a:solidFill>
                  <a:srgbClr val="8A8A8A"/>
                </a:solidFill>
                <a:latin typeface="Arial" pitchFamily="34" charset="0"/>
                <a:ea typeface="Arial" pitchFamily="34" charset="-122"/>
                <a:cs typeface="Arial" pitchFamily="34" charset="-120"/>
              </a:rPr>
              <a:t>WHAT IT DOES</a:t>
            </a:r>
            <a:endParaRPr lang="en-US" sz="950" dirty="0"/>
          </a:p>
        </p:txBody>
      </p:sp>
      <p:sp>
        <p:nvSpPr>
          <p:cNvPr id="4" name="Shape 2"/>
          <p:cNvSpPr/>
          <p:nvPr/>
        </p:nvSpPr>
        <p:spPr>
          <a:xfrm>
            <a:off x="777240" y="841248"/>
            <a:ext cx="10607040" cy="0"/>
          </a:xfrm>
          <a:prstGeom prst="line">
            <a:avLst/>
          </a:prstGeom>
          <a:noFill/>
          <a:ln w="15240">
            <a:solidFill>
              <a:srgbClr val="EBEBEB"/>
            </a:solidFill>
            <a:prstDash val="solid"/>
          </a:ln>
        </p:spPr>
        <p:txBody>
          <a:bodyPr/>
          <a:lstStyle/>
          <a:p>
            <a:endParaRPr/>
          </a:p>
        </p:txBody>
      </p:sp>
      <p:sp>
        <p:nvSpPr>
          <p:cNvPr id="5" name="Text 3"/>
          <p:cNvSpPr/>
          <p:nvPr/>
        </p:nvSpPr>
        <p:spPr>
          <a:xfrm>
            <a:off x="777240" y="987552"/>
            <a:ext cx="10607040" cy="914400"/>
          </a:xfrm>
          <a:prstGeom prst="rect">
            <a:avLst/>
          </a:prstGeom>
          <a:noFill/>
          <a:ln/>
        </p:spPr>
        <p:txBody>
          <a:bodyPr wrap="square" lIns="0" tIns="0" rIns="0" bIns="0" rtlCol="0" anchor="ctr"/>
          <a:lstStyle/>
          <a:p>
            <a:pPr marL="0" indent="0">
              <a:lnSpc>
                <a:spcPts val="3520"/>
              </a:lnSpc>
              <a:buNone/>
            </a:pPr>
            <a:r>
              <a:rPr lang="en-US" sz="3200" b="1" dirty="0">
                <a:solidFill>
                  <a:srgbClr val="000000"/>
                </a:solidFill>
                <a:latin typeface="Georgia" pitchFamily="34" charset="0"/>
                <a:ea typeface="Georgia" pitchFamily="34" charset="-122"/>
                <a:cs typeface="Georgia" pitchFamily="34" charset="-120"/>
              </a:rPr>
              <a:t>Six things, precisely.</a:t>
            </a:r>
            <a:endParaRPr lang="en-US" sz="3200" dirty="0"/>
          </a:p>
        </p:txBody>
      </p:sp>
      <p:sp>
        <p:nvSpPr>
          <p:cNvPr id="6" name="Text 4"/>
          <p:cNvSpPr/>
          <p:nvPr/>
        </p:nvSpPr>
        <p:spPr>
          <a:xfrm>
            <a:off x="777240" y="1883664"/>
            <a:ext cx="10058400" cy="960120"/>
          </a:xfrm>
          <a:prstGeom prst="rect">
            <a:avLst/>
          </a:prstGeom>
          <a:noFill/>
          <a:ln/>
        </p:spPr>
        <p:txBody>
          <a:bodyPr wrap="square" lIns="0" tIns="0" rIns="0" bIns="0" rtlCol="0" anchor="ctr"/>
          <a:lstStyle/>
          <a:p>
            <a:pPr marL="0" indent="0">
              <a:lnSpc>
                <a:spcPts val="1900"/>
              </a:lnSpc>
              <a:buNone/>
            </a:pPr>
            <a:r>
              <a:rPr lang="en-US" sz="1300" dirty="0">
                <a:solidFill>
                  <a:srgbClr val="525252"/>
                </a:solidFill>
                <a:latin typeface="Georgia" pitchFamily="34" charset="0"/>
                <a:ea typeface="Georgia" pitchFamily="34" charset="-122"/>
                <a:cs typeface="Georgia" pitchFamily="34" charset="-120"/>
              </a:rPr>
              <a:t>A head-worn sensing band, a wrist node, and your laptop. Dry EEG and eye-movement contacts, wrist pulse and skin-conductance, motion, and what you are actually doing on screen.</a:t>
            </a:r>
            <a:endParaRPr lang="en-US" sz="1300" dirty="0"/>
          </a:p>
        </p:txBody>
      </p:sp>
      <p:sp>
        <p:nvSpPr>
          <p:cNvPr id="7" name="Shape 5"/>
          <p:cNvSpPr/>
          <p:nvPr/>
        </p:nvSpPr>
        <p:spPr>
          <a:xfrm>
            <a:off x="777240" y="2926080"/>
            <a:ext cx="3346704" cy="0"/>
          </a:xfrm>
          <a:prstGeom prst="line">
            <a:avLst/>
          </a:prstGeom>
          <a:noFill/>
          <a:ln w="15240">
            <a:solidFill>
              <a:srgbClr val="000000"/>
            </a:solidFill>
            <a:prstDash val="solid"/>
          </a:ln>
        </p:spPr>
        <p:txBody>
          <a:bodyPr/>
          <a:lstStyle/>
          <a:p>
            <a:endParaRPr/>
          </a:p>
        </p:txBody>
      </p:sp>
      <p:sp>
        <p:nvSpPr>
          <p:cNvPr id="8" name="Text 6"/>
          <p:cNvSpPr/>
          <p:nvPr/>
        </p:nvSpPr>
        <p:spPr>
          <a:xfrm>
            <a:off x="777240" y="3035808"/>
            <a:ext cx="457200" cy="237744"/>
          </a:xfrm>
          <a:prstGeom prst="rect">
            <a:avLst/>
          </a:prstGeom>
          <a:noFill/>
          <a:ln/>
        </p:spPr>
        <p:txBody>
          <a:bodyPr wrap="square" lIns="0" tIns="0" rIns="0" bIns="0" rtlCol="0" anchor="ctr"/>
          <a:lstStyle/>
          <a:p>
            <a:pPr marL="0" indent="0">
              <a:buNone/>
            </a:pPr>
            <a:r>
              <a:rPr lang="en-US" sz="900" b="1" kern="0" spc="100" dirty="0">
                <a:solidFill>
                  <a:srgbClr val="8A8A8A"/>
                </a:solidFill>
                <a:latin typeface="Arial" pitchFamily="34" charset="0"/>
                <a:ea typeface="Arial" pitchFamily="34" charset="-122"/>
                <a:cs typeface="Arial" pitchFamily="34" charset="-120"/>
              </a:rPr>
              <a:t>01</a:t>
            </a:r>
            <a:endParaRPr lang="en-US" sz="900" dirty="0"/>
          </a:p>
        </p:txBody>
      </p:sp>
      <p:sp>
        <p:nvSpPr>
          <p:cNvPr id="9" name="Text 7"/>
          <p:cNvSpPr/>
          <p:nvPr/>
        </p:nvSpPr>
        <p:spPr>
          <a:xfrm>
            <a:off x="777240" y="3310128"/>
            <a:ext cx="3346704" cy="512064"/>
          </a:xfrm>
          <a:prstGeom prst="rect">
            <a:avLst/>
          </a:prstGeom>
          <a:noFill/>
          <a:ln/>
        </p:spPr>
        <p:txBody>
          <a:bodyPr wrap="square" lIns="0" tIns="0" rIns="0" bIns="0" rtlCol="0" anchor="ctr"/>
          <a:lstStyle/>
          <a:p>
            <a:pPr marL="0" indent="0">
              <a:lnSpc>
                <a:spcPts val="2000"/>
              </a:lnSpc>
              <a:buNone/>
            </a:pPr>
            <a:r>
              <a:rPr lang="en-US" sz="1600" b="1" dirty="0">
                <a:solidFill>
                  <a:srgbClr val="000000"/>
                </a:solidFill>
                <a:latin typeface="Georgia" pitchFamily="34" charset="0"/>
                <a:ea typeface="Georgia" pitchFamily="34" charset="-122"/>
                <a:cs typeface="Georgia" pitchFamily="34" charset="-120"/>
              </a:rPr>
              <a:t>Watches one attention for the enrolled task</a:t>
            </a:r>
            <a:endParaRPr lang="en-US" sz="1600" dirty="0"/>
          </a:p>
        </p:txBody>
      </p:sp>
      <p:sp>
        <p:nvSpPr>
          <p:cNvPr id="10" name="Text 8"/>
          <p:cNvSpPr/>
          <p:nvPr/>
        </p:nvSpPr>
        <p:spPr>
          <a:xfrm>
            <a:off x="777240" y="3840480"/>
            <a:ext cx="3346704" cy="777240"/>
          </a:xfrm>
          <a:prstGeom prst="rect">
            <a:avLst/>
          </a:prstGeom>
          <a:noFill/>
          <a:ln/>
        </p:spPr>
        <p:txBody>
          <a:bodyPr wrap="square" lIns="0" tIns="0" rIns="0" bIns="0" rtlCol="0" anchor="ctr"/>
          <a:lstStyle/>
          <a:p>
            <a:pPr marL="0" indent="0">
              <a:lnSpc>
                <a:spcPts val="1500"/>
              </a:lnSpc>
              <a:buNone/>
            </a:pPr>
            <a:r>
              <a:rPr lang="en-US" sz="1050" dirty="0">
                <a:solidFill>
                  <a:srgbClr val="525252"/>
                </a:solidFill>
                <a:latin typeface="Arial" pitchFamily="34" charset="0"/>
                <a:ea typeface="Arial" pitchFamily="34" charset="-122"/>
                <a:cs typeface="Arial" pitchFamily="34" charset="-120"/>
              </a:rPr>
              <a:t>You choose the work and the state: drifting at a task, spinning on a worry, overloaded, or wide awake at bedtime. It watches nothing else.</a:t>
            </a:r>
            <a:endParaRPr lang="en-US" sz="1050" dirty="0"/>
          </a:p>
        </p:txBody>
      </p:sp>
      <p:sp>
        <p:nvSpPr>
          <p:cNvPr id="11" name="Shape 9"/>
          <p:cNvSpPr/>
          <p:nvPr/>
        </p:nvSpPr>
        <p:spPr>
          <a:xfrm>
            <a:off x="4407408" y="2926080"/>
            <a:ext cx="3346704" cy="0"/>
          </a:xfrm>
          <a:prstGeom prst="line">
            <a:avLst/>
          </a:prstGeom>
          <a:noFill/>
          <a:ln w="15240">
            <a:solidFill>
              <a:srgbClr val="000000"/>
            </a:solidFill>
            <a:prstDash val="solid"/>
          </a:ln>
        </p:spPr>
        <p:txBody>
          <a:bodyPr/>
          <a:lstStyle/>
          <a:p>
            <a:endParaRPr/>
          </a:p>
        </p:txBody>
      </p:sp>
      <p:sp>
        <p:nvSpPr>
          <p:cNvPr id="12" name="Text 10"/>
          <p:cNvSpPr/>
          <p:nvPr/>
        </p:nvSpPr>
        <p:spPr>
          <a:xfrm>
            <a:off x="4407408" y="3035808"/>
            <a:ext cx="457200" cy="237744"/>
          </a:xfrm>
          <a:prstGeom prst="rect">
            <a:avLst/>
          </a:prstGeom>
          <a:noFill/>
          <a:ln/>
        </p:spPr>
        <p:txBody>
          <a:bodyPr wrap="square" lIns="0" tIns="0" rIns="0" bIns="0" rtlCol="0" anchor="ctr"/>
          <a:lstStyle/>
          <a:p>
            <a:pPr marL="0" indent="0">
              <a:buNone/>
            </a:pPr>
            <a:r>
              <a:rPr lang="en-US" sz="900" b="1" kern="0" spc="100" dirty="0">
                <a:solidFill>
                  <a:srgbClr val="8A8A8A"/>
                </a:solidFill>
                <a:latin typeface="Arial" pitchFamily="34" charset="0"/>
                <a:ea typeface="Arial" pitchFamily="34" charset="-122"/>
                <a:cs typeface="Arial" pitchFamily="34" charset="-120"/>
              </a:rPr>
              <a:t>02</a:t>
            </a:r>
            <a:endParaRPr lang="en-US" sz="900" dirty="0"/>
          </a:p>
        </p:txBody>
      </p:sp>
      <p:sp>
        <p:nvSpPr>
          <p:cNvPr id="13" name="Text 11"/>
          <p:cNvSpPr/>
          <p:nvPr/>
        </p:nvSpPr>
        <p:spPr>
          <a:xfrm>
            <a:off x="4407408" y="3310128"/>
            <a:ext cx="3346704" cy="512064"/>
          </a:xfrm>
          <a:prstGeom prst="rect">
            <a:avLst/>
          </a:prstGeom>
          <a:noFill/>
          <a:ln/>
        </p:spPr>
        <p:txBody>
          <a:bodyPr wrap="square" lIns="0" tIns="0" rIns="0" bIns="0" rtlCol="0" anchor="ctr"/>
          <a:lstStyle/>
          <a:p>
            <a:pPr marL="0" indent="0">
              <a:lnSpc>
                <a:spcPts val="2000"/>
              </a:lnSpc>
              <a:buNone/>
            </a:pPr>
            <a:r>
              <a:rPr lang="en-US" sz="1600" b="1" dirty="0">
                <a:solidFill>
                  <a:srgbClr val="000000"/>
                </a:solidFill>
                <a:latin typeface="Georgia" pitchFamily="34" charset="0"/>
                <a:ea typeface="Georgia" pitchFamily="34" charset="-122"/>
                <a:cs typeface="Georgia" pitchFamily="34" charset="-120"/>
              </a:rPr>
              <a:t>Says “unknown” when it isn't sure</a:t>
            </a:r>
            <a:endParaRPr lang="en-US" sz="1600" dirty="0"/>
          </a:p>
        </p:txBody>
      </p:sp>
      <p:sp>
        <p:nvSpPr>
          <p:cNvPr id="14" name="Text 12"/>
          <p:cNvSpPr/>
          <p:nvPr/>
        </p:nvSpPr>
        <p:spPr>
          <a:xfrm>
            <a:off x="4407408" y="3840480"/>
            <a:ext cx="3346704" cy="777240"/>
          </a:xfrm>
          <a:prstGeom prst="rect">
            <a:avLst/>
          </a:prstGeom>
          <a:noFill/>
          <a:ln/>
        </p:spPr>
        <p:txBody>
          <a:bodyPr wrap="square" lIns="0" tIns="0" rIns="0" bIns="0" rtlCol="0" anchor="ctr"/>
          <a:lstStyle/>
          <a:p>
            <a:pPr marL="0" indent="0">
              <a:lnSpc>
                <a:spcPts val="1500"/>
              </a:lnSpc>
              <a:buNone/>
            </a:pPr>
            <a:r>
              <a:rPr lang="en-US" sz="1050" dirty="0">
                <a:solidFill>
                  <a:srgbClr val="525252"/>
                </a:solidFill>
                <a:latin typeface="Arial" pitchFamily="34" charset="0"/>
                <a:ea typeface="Arial" pitchFamily="34" charset="-122"/>
                <a:cs typeface="Arial" pitchFamily="34" charset="-120"/>
              </a:rPr>
              <a:t>If the signal is unfamiliar or noisy it refuses to guess and does nothing. Most detectors are forced to answer. Ours is allowed to abstain.</a:t>
            </a:r>
            <a:endParaRPr lang="en-US" sz="1050" dirty="0"/>
          </a:p>
        </p:txBody>
      </p:sp>
      <p:sp>
        <p:nvSpPr>
          <p:cNvPr id="15" name="Shape 13"/>
          <p:cNvSpPr/>
          <p:nvPr/>
        </p:nvSpPr>
        <p:spPr>
          <a:xfrm>
            <a:off x="8037576" y="2926080"/>
            <a:ext cx="3346704" cy="0"/>
          </a:xfrm>
          <a:prstGeom prst="line">
            <a:avLst/>
          </a:prstGeom>
          <a:noFill/>
          <a:ln w="15240">
            <a:solidFill>
              <a:srgbClr val="000000"/>
            </a:solidFill>
            <a:prstDash val="solid"/>
          </a:ln>
        </p:spPr>
        <p:txBody>
          <a:bodyPr/>
          <a:lstStyle/>
          <a:p>
            <a:endParaRPr/>
          </a:p>
        </p:txBody>
      </p:sp>
      <p:sp>
        <p:nvSpPr>
          <p:cNvPr id="16" name="Text 14"/>
          <p:cNvSpPr/>
          <p:nvPr/>
        </p:nvSpPr>
        <p:spPr>
          <a:xfrm>
            <a:off x="8037576" y="3035808"/>
            <a:ext cx="457200" cy="237744"/>
          </a:xfrm>
          <a:prstGeom prst="rect">
            <a:avLst/>
          </a:prstGeom>
          <a:noFill/>
          <a:ln/>
        </p:spPr>
        <p:txBody>
          <a:bodyPr wrap="square" lIns="0" tIns="0" rIns="0" bIns="0" rtlCol="0" anchor="ctr"/>
          <a:lstStyle/>
          <a:p>
            <a:pPr marL="0" indent="0">
              <a:buNone/>
            </a:pPr>
            <a:r>
              <a:rPr lang="en-US" sz="900" b="1" kern="0" spc="100" dirty="0">
                <a:solidFill>
                  <a:srgbClr val="8A8A8A"/>
                </a:solidFill>
                <a:latin typeface="Arial" pitchFamily="34" charset="0"/>
                <a:ea typeface="Arial" pitchFamily="34" charset="-122"/>
                <a:cs typeface="Arial" pitchFamily="34" charset="-120"/>
              </a:rPr>
              <a:t>03</a:t>
            </a:r>
            <a:endParaRPr lang="en-US" sz="900" dirty="0"/>
          </a:p>
        </p:txBody>
      </p:sp>
      <p:sp>
        <p:nvSpPr>
          <p:cNvPr id="17" name="Text 15"/>
          <p:cNvSpPr/>
          <p:nvPr/>
        </p:nvSpPr>
        <p:spPr>
          <a:xfrm>
            <a:off x="8037576" y="3310128"/>
            <a:ext cx="3346704" cy="512064"/>
          </a:xfrm>
          <a:prstGeom prst="rect">
            <a:avLst/>
          </a:prstGeom>
          <a:noFill/>
          <a:ln/>
        </p:spPr>
        <p:txBody>
          <a:bodyPr wrap="square" lIns="0" tIns="0" rIns="0" bIns="0" rtlCol="0" anchor="ctr"/>
          <a:lstStyle/>
          <a:p>
            <a:pPr marL="0" indent="0">
              <a:lnSpc>
                <a:spcPts val="2000"/>
              </a:lnSpc>
              <a:buNone/>
            </a:pPr>
            <a:r>
              <a:rPr lang="en-US" sz="1600" b="1" dirty="0">
                <a:solidFill>
                  <a:srgbClr val="000000"/>
                </a:solidFill>
                <a:latin typeface="Georgia" pitchFamily="34" charset="0"/>
                <a:ea typeface="Georgia" pitchFamily="34" charset="-122"/>
                <a:cs typeface="Georgia" pitchFamily="34" charset="-120"/>
              </a:rPr>
              <a:t>Decides whether a nudge is worth it</a:t>
            </a:r>
            <a:endParaRPr lang="en-US" sz="1600" dirty="0"/>
          </a:p>
        </p:txBody>
      </p:sp>
      <p:sp>
        <p:nvSpPr>
          <p:cNvPr id="18" name="Text 16"/>
          <p:cNvSpPr/>
          <p:nvPr/>
        </p:nvSpPr>
        <p:spPr>
          <a:xfrm>
            <a:off x="8037576" y="3840480"/>
            <a:ext cx="3346704" cy="777240"/>
          </a:xfrm>
          <a:prstGeom prst="rect">
            <a:avLst/>
          </a:prstGeom>
          <a:noFill/>
          <a:ln/>
        </p:spPr>
        <p:txBody>
          <a:bodyPr wrap="square" lIns="0" tIns="0" rIns="0" bIns="0" rtlCol="0" anchor="ctr"/>
          <a:lstStyle/>
          <a:p>
            <a:pPr marL="0" indent="0">
              <a:lnSpc>
                <a:spcPts val="1500"/>
              </a:lnSpc>
              <a:buNone/>
            </a:pPr>
            <a:r>
              <a:rPr lang="en-US" sz="1050" dirty="0">
                <a:solidFill>
                  <a:srgbClr val="525252"/>
                </a:solidFill>
                <a:latin typeface="Arial" pitchFamily="34" charset="0"/>
                <a:ea typeface="Arial" pitchFamily="34" charset="-122"/>
                <a:cs typeface="Arial" pitchFamily="34" charset="-120"/>
              </a:rPr>
              <a:t>Not just “is the state present” but “is acting expected to help more than it costs.” If no action clears that bar, the only option left is silence.</a:t>
            </a:r>
            <a:endParaRPr lang="en-US" sz="1050" dirty="0"/>
          </a:p>
        </p:txBody>
      </p:sp>
      <p:sp>
        <p:nvSpPr>
          <p:cNvPr id="19" name="Shape 17"/>
          <p:cNvSpPr/>
          <p:nvPr/>
        </p:nvSpPr>
        <p:spPr>
          <a:xfrm>
            <a:off x="777240" y="4553712"/>
            <a:ext cx="3346704" cy="0"/>
          </a:xfrm>
          <a:prstGeom prst="line">
            <a:avLst/>
          </a:prstGeom>
          <a:noFill/>
          <a:ln w="15240">
            <a:solidFill>
              <a:srgbClr val="000000"/>
            </a:solidFill>
            <a:prstDash val="solid"/>
          </a:ln>
        </p:spPr>
        <p:txBody>
          <a:bodyPr/>
          <a:lstStyle/>
          <a:p>
            <a:endParaRPr/>
          </a:p>
        </p:txBody>
      </p:sp>
      <p:sp>
        <p:nvSpPr>
          <p:cNvPr id="20" name="Text 18"/>
          <p:cNvSpPr/>
          <p:nvPr/>
        </p:nvSpPr>
        <p:spPr>
          <a:xfrm>
            <a:off x="777240" y="4663440"/>
            <a:ext cx="457200" cy="237744"/>
          </a:xfrm>
          <a:prstGeom prst="rect">
            <a:avLst/>
          </a:prstGeom>
          <a:noFill/>
          <a:ln/>
        </p:spPr>
        <p:txBody>
          <a:bodyPr wrap="square" lIns="0" tIns="0" rIns="0" bIns="0" rtlCol="0" anchor="ctr"/>
          <a:lstStyle/>
          <a:p>
            <a:pPr marL="0" indent="0">
              <a:buNone/>
            </a:pPr>
            <a:r>
              <a:rPr lang="en-US" sz="900" b="1" kern="0" spc="100" dirty="0">
                <a:solidFill>
                  <a:srgbClr val="8A8A8A"/>
                </a:solidFill>
                <a:latin typeface="Arial" pitchFamily="34" charset="0"/>
                <a:ea typeface="Arial" pitchFamily="34" charset="-122"/>
                <a:cs typeface="Arial" pitchFamily="34" charset="-120"/>
              </a:rPr>
              <a:t>04</a:t>
            </a:r>
            <a:endParaRPr lang="en-US" sz="900" dirty="0"/>
          </a:p>
        </p:txBody>
      </p:sp>
      <p:sp>
        <p:nvSpPr>
          <p:cNvPr id="21" name="Text 19"/>
          <p:cNvSpPr/>
          <p:nvPr/>
        </p:nvSpPr>
        <p:spPr>
          <a:xfrm>
            <a:off x="777240" y="4937760"/>
            <a:ext cx="3346704" cy="512064"/>
          </a:xfrm>
          <a:prstGeom prst="rect">
            <a:avLst/>
          </a:prstGeom>
          <a:noFill/>
          <a:ln/>
        </p:spPr>
        <p:txBody>
          <a:bodyPr wrap="square" lIns="0" tIns="0" rIns="0" bIns="0" rtlCol="0" anchor="ctr"/>
          <a:lstStyle/>
          <a:p>
            <a:pPr marL="0" indent="0">
              <a:lnSpc>
                <a:spcPts val="2000"/>
              </a:lnSpc>
              <a:buNone/>
            </a:pPr>
            <a:r>
              <a:rPr lang="en-US" sz="1600" b="1" dirty="0">
                <a:solidFill>
                  <a:srgbClr val="000000"/>
                </a:solidFill>
                <a:latin typeface="Georgia" pitchFamily="34" charset="0"/>
                <a:ea typeface="Georgia" pitchFamily="34" charset="-122"/>
                <a:cs typeface="Georgia" pitchFamily="34" charset="-120"/>
              </a:rPr>
              <a:t>Restores you without telling you</a:t>
            </a:r>
            <a:endParaRPr lang="en-US" sz="1600" dirty="0"/>
          </a:p>
        </p:txBody>
      </p:sp>
      <p:sp>
        <p:nvSpPr>
          <p:cNvPr id="22" name="Text 20"/>
          <p:cNvSpPr/>
          <p:nvPr/>
        </p:nvSpPr>
        <p:spPr>
          <a:xfrm>
            <a:off x="777240" y="5468112"/>
            <a:ext cx="3346704" cy="777240"/>
          </a:xfrm>
          <a:prstGeom prst="rect">
            <a:avLst/>
          </a:prstGeom>
          <a:noFill/>
          <a:ln/>
        </p:spPr>
        <p:txBody>
          <a:bodyPr wrap="square" lIns="0" tIns="0" rIns="0" bIns="0" rtlCol="0" anchor="ctr"/>
          <a:lstStyle/>
          <a:p>
            <a:pPr marL="0" indent="0">
              <a:lnSpc>
                <a:spcPts val="1500"/>
              </a:lnSpc>
              <a:buNone/>
            </a:pPr>
            <a:r>
              <a:rPr lang="en-US" sz="1050" dirty="0">
                <a:solidFill>
                  <a:srgbClr val="525252"/>
                </a:solidFill>
                <a:latin typeface="Arial" pitchFamily="34" charset="0"/>
                <a:ea typeface="Arial" pitchFamily="34" charset="-122"/>
                <a:cs typeface="Arial" pitchFamily="34" charset="-120"/>
              </a:rPr>
              <a:t>A sensory output held under your personal perception limit. Not an alert, not a buzz, nothing that announces that you drifted.</a:t>
            </a:r>
            <a:endParaRPr lang="en-US" sz="1050" dirty="0"/>
          </a:p>
        </p:txBody>
      </p:sp>
      <p:sp>
        <p:nvSpPr>
          <p:cNvPr id="23" name="Shape 21"/>
          <p:cNvSpPr/>
          <p:nvPr/>
        </p:nvSpPr>
        <p:spPr>
          <a:xfrm>
            <a:off x="4407408" y="4553712"/>
            <a:ext cx="3346704" cy="0"/>
          </a:xfrm>
          <a:prstGeom prst="line">
            <a:avLst/>
          </a:prstGeom>
          <a:noFill/>
          <a:ln w="15240">
            <a:solidFill>
              <a:srgbClr val="000000"/>
            </a:solidFill>
            <a:prstDash val="solid"/>
          </a:ln>
        </p:spPr>
        <p:txBody>
          <a:bodyPr/>
          <a:lstStyle/>
          <a:p>
            <a:endParaRPr/>
          </a:p>
        </p:txBody>
      </p:sp>
      <p:sp>
        <p:nvSpPr>
          <p:cNvPr id="24" name="Text 22"/>
          <p:cNvSpPr/>
          <p:nvPr/>
        </p:nvSpPr>
        <p:spPr>
          <a:xfrm>
            <a:off x="4407408" y="4663440"/>
            <a:ext cx="457200" cy="237744"/>
          </a:xfrm>
          <a:prstGeom prst="rect">
            <a:avLst/>
          </a:prstGeom>
          <a:noFill/>
          <a:ln/>
        </p:spPr>
        <p:txBody>
          <a:bodyPr wrap="square" lIns="0" tIns="0" rIns="0" bIns="0" rtlCol="0" anchor="ctr"/>
          <a:lstStyle/>
          <a:p>
            <a:pPr marL="0" indent="0">
              <a:buNone/>
            </a:pPr>
            <a:r>
              <a:rPr lang="en-US" sz="900" b="1" kern="0" spc="100" dirty="0">
                <a:solidFill>
                  <a:srgbClr val="8A8A8A"/>
                </a:solidFill>
                <a:latin typeface="Arial" pitchFamily="34" charset="0"/>
                <a:ea typeface="Arial" pitchFamily="34" charset="-122"/>
                <a:cs typeface="Arial" pitchFamily="34" charset="-120"/>
              </a:rPr>
              <a:t>05</a:t>
            </a:r>
            <a:endParaRPr lang="en-US" sz="900" dirty="0"/>
          </a:p>
        </p:txBody>
      </p:sp>
      <p:sp>
        <p:nvSpPr>
          <p:cNvPr id="25" name="Text 23"/>
          <p:cNvSpPr/>
          <p:nvPr/>
        </p:nvSpPr>
        <p:spPr>
          <a:xfrm>
            <a:off x="4407408" y="4811998"/>
            <a:ext cx="3346704" cy="512064"/>
          </a:xfrm>
          <a:prstGeom prst="rect">
            <a:avLst/>
          </a:prstGeom>
          <a:noFill/>
          <a:ln/>
        </p:spPr>
        <p:txBody>
          <a:bodyPr wrap="square" lIns="0" tIns="0" rIns="0" bIns="0" rtlCol="0" anchor="ctr"/>
          <a:lstStyle/>
          <a:p>
            <a:pPr marL="0" indent="0">
              <a:lnSpc>
                <a:spcPts val="2000"/>
              </a:lnSpc>
              <a:buNone/>
            </a:pPr>
            <a:r>
              <a:rPr lang="en-US" sz="1600" b="1" dirty="0">
                <a:solidFill>
                  <a:srgbClr val="000000"/>
                </a:solidFill>
                <a:latin typeface="Georgia" pitchFamily="34" charset="0"/>
                <a:ea typeface="Georgia" pitchFamily="34" charset="-122"/>
                <a:cs typeface="Georgia" pitchFamily="34" charset="-120"/>
              </a:rPr>
              <a:t>Randomly does nothing instead</a:t>
            </a:r>
            <a:endParaRPr lang="en-US" sz="1600" dirty="0"/>
          </a:p>
        </p:txBody>
      </p:sp>
      <p:sp>
        <p:nvSpPr>
          <p:cNvPr id="26" name="Text 24"/>
          <p:cNvSpPr/>
          <p:nvPr/>
        </p:nvSpPr>
        <p:spPr>
          <a:xfrm>
            <a:off x="4407408" y="5468112"/>
            <a:ext cx="3346704" cy="777240"/>
          </a:xfrm>
          <a:prstGeom prst="rect">
            <a:avLst/>
          </a:prstGeom>
          <a:noFill/>
          <a:ln/>
        </p:spPr>
        <p:txBody>
          <a:bodyPr wrap="square" lIns="0" tIns="0" rIns="0" bIns="0" rtlCol="0" anchor="ctr"/>
          <a:lstStyle/>
          <a:p>
            <a:pPr marL="0" indent="0">
              <a:lnSpc>
                <a:spcPts val="1500"/>
              </a:lnSpc>
              <a:buNone/>
            </a:pPr>
            <a:r>
              <a:rPr lang="en-US" sz="1050" dirty="0">
                <a:solidFill>
                  <a:srgbClr val="525252"/>
                </a:solidFill>
                <a:latin typeface="Arial" pitchFamily="34" charset="0"/>
                <a:ea typeface="Arial" pitchFamily="34" charset="-122"/>
                <a:cs typeface="Arial" pitchFamily="34" charset="-120"/>
              </a:rPr>
              <a:t>On a set fraction of eligible moments it deliberately withholds the output. That is the control group, and it runs forever.</a:t>
            </a:r>
            <a:endParaRPr lang="en-US" sz="1050" dirty="0"/>
          </a:p>
        </p:txBody>
      </p:sp>
      <p:sp>
        <p:nvSpPr>
          <p:cNvPr id="27" name="Shape 25"/>
          <p:cNvSpPr/>
          <p:nvPr/>
        </p:nvSpPr>
        <p:spPr>
          <a:xfrm>
            <a:off x="8037576" y="4553712"/>
            <a:ext cx="3346704" cy="0"/>
          </a:xfrm>
          <a:prstGeom prst="line">
            <a:avLst/>
          </a:prstGeom>
          <a:noFill/>
          <a:ln w="15240">
            <a:solidFill>
              <a:srgbClr val="000000"/>
            </a:solidFill>
            <a:prstDash val="solid"/>
          </a:ln>
        </p:spPr>
        <p:txBody>
          <a:bodyPr/>
          <a:lstStyle/>
          <a:p>
            <a:endParaRPr/>
          </a:p>
        </p:txBody>
      </p:sp>
      <p:sp>
        <p:nvSpPr>
          <p:cNvPr id="28" name="Text 26"/>
          <p:cNvSpPr/>
          <p:nvPr/>
        </p:nvSpPr>
        <p:spPr>
          <a:xfrm>
            <a:off x="8037576" y="4663440"/>
            <a:ext cx="457200" cy="237744"/>
          </a:xfrm>
          <a:prstGeom prst="rect">
            <a:avLst/>
          </a:prstGeom>
          <a:noFill/>
          <a:ln/>
        </p:spPr>
        <p:txBody>
          <a:bodyPr wrap="square" lIns="0" tIns="0" rIns="0" bIns="0" rtlCol="0" anchor="ctr"/>
          <a:lstStyle/>
          <a:p>
            <a:pPr marL="0" indent="0">
              <a:buNone/>
            </a:pPr>
            <a:r>
              <a:rPr lang="en-US" sz="900" b="1" kern="0" spc="100" dirty="0">
                <a:solidFill>
                  <a:srgbClr val="8A8A8A"/>
                </a:solidFill>
                <a:latin typeface="Arial" pitchFamily="34" charset="0"/>
                <a:ea typeface="Arial" pitchFamily="34" charset="-122"/>
                <a:cs typeface="Arial" pitchFamily="34" charset="-120"/>
              </a:rPr>
              <a:t>06</a:t>
            </a:r>
            <a:endParaRPr lang="en-US" sz="900" dirty="0"/>
          </a:p>
        </p:txBody>
      </p:sp>
      <p:sp>
        <p:nvSpPr>
          <p:cNvPr id="29" name="Text 27"/>
          <p:cNvSpPr/>
          <p:nvPr/>
        </p:nvSpPr>
        <p:spPr>
          <a:xfrm>
            <a:off x="8012887" y="4811998"/>
            <a:ext cx="3346704" cy="512064"/>
          </a:xfrm>
          <a:prstGeom prst="rect">
            <a:avLst/>
          </a:prstGeom>
          <a:noFill/>
          <a:ln/>
        </p:spPr>
        <p:txBody>
          <a:bodyPr wrap="square" lIns="0" tIns="0" rIns="0" bIns="0" rtlCol="0" anchor="ctr"/>
          <a:lstStyle/>
          <a:p>
            <a:pPr marL="0" indent="0">
              <a:lnSpc>
                <a:spcPts val="2000"/>
              </a:lnSpc>
              <a:buNone/>
            </a:pPr>
            <a:r>
              <a:rPr lang="en-US" sz="1600" b="1" dirty="0">
                <a:solidFill>
                  <a:srgbClr val="000000"/>
                </a:solidFill>
                <a:latin typeface="Georgia" pitchFamily="34" charset="0"/>
                <a:ea typeface="Georgia" pitchFamily="34" charset="-122"/>
                <a:cs typeface="Georgia" pitchFamily="34" charset="-120"/>
              </a:rPr>
              <a:t>Proves the restoration worked</a:t>
            </a:r>
            <a:endParaRPr lang="en-US" sz="1600" dirty="0"/>
          </a:p>
        </p:txBody>
      </p:sp>
      <p:sp>
        <p:nvSpPr>
          <p:cNvPr id="30" name="Text 28"/>
          <p:cNvSpPr/>
          <p:nvPr/>
        </p:nvSpPr>
        <p:spPr>
          <a:xfrm>
            <a:off x="8037576" y="5468112"/>
            <a:ext cx="3346704" cy="777240"/>
          </a:xfrm>
          <a:prstGeom prst="rect">
            <a:avLst/>
          </a:prstGeom>
          <a:noFill/>
          <a:ln/>
        </p:spPr>
        <p:txBody>
          <a:bodyPr wrap="square" lIns="0" tIns="0" rIns="0" bIns="0" rtlCol="0" anchor="ctr"/>
          <a:lstStyle/>
          <a:p>
            <a:pPr marL="0" indent="0">
              <a:lnSpc>
                <a:spcPts val="1500"/>
              </a:lnSpc>
              <a:buNone/>
            </a:pPr>
            <a:r>
              <a:rPr lang="en-US" sz="1050" dirty="0">
                <a:solidFill>
                  <a:srgbClr val="525252"/>
                </a:solidFill>
                <a:latin typeface="Arial" pitchFamily="34" charset="0"/>
                <a:ea typeface="Arial" pitchFamily="34" charset="-122"/>
                <a:cs typeface="Arial" pitchFamily="34" charset="-120"/>
              </a:rPr>
              <a:t>It measures what was physically delivered, waits until the signal is clean again, then compares the outcome against the do-nothing moments, for you specifically.</a:t>
            </a:r>
            <a:endParaRPr lang="en-US" sz="1050" dirty="0"/>
          </a:p>
        </p:txBody>
      </p:sp>
      <p:sp>
        <p:nvSpPr>
          <p:cNvPr id="31" name="Text 29"/>
          <p:cNvSpPr/>
          <p:nvPr/>
        </p:nvSpPr>
        <p:spPr>
          <a:xfrm>
            <a:off x="777240" y="6355080"/>
            <a:ext cx="8412480" cy="256032"/>
          </a:xfrm>
          <a:prstGeom prst="rect">
            <a:avLst/>
          </a:prstGeom>
          <a:noFill/>
          <a:ln/>
        </p:spPr>
        <p:txBody>
          <a:bodyPr wrap="square" lIns="0" tIns="0" rIns="0" bIns="0" rtlCol="0" anchor="ctr"/>
          <a:lstStyle/>
          <a:p>
            <a:pPr marL="0" indent="0">
              <a:buNone/>
            </a:pPr>
            <a:r>
              <a:rPr lang="en-US" sz="850" dirty="0">
                <a:solidFill>
                  <a:srgbClr val="8A8A8A"/>
                </a:solidFill>
                <a:latin typeface="Arial" pitchFamily="34" charset="0"/>
                <a:ea typeface="Arial" pitchFamily="34" charset="-122"/>
                <a:cs typeface="Arial" pitchFamily="34" charset="-120"/>
              </a:rPr>
              <a:t>Everything time-critical runs on the band itself. No network round trip in the decision path.</a:t>
            </a:r>
            <a:endParaRPr lang="en-US" sz="850" dirty="0"/>
          </a:p>
        </p:txBody>
      </p:sp>
      <p:pic>
        <p:nvPicPr>
          <p:cNvPr id="32" name="Image 0" descr="logo/f0_k.png"/>
          <p:cNvPicPr>
            <a:picLocks noChangeAspect="1"/>
          </p:cNvPicPr>
          <p:nvPr/>
        </p:nvPicPr>
        <p:blipFill>
          <a:blip r:embed="rId3"/>
          <a:stretch>
            <a:fillRect/>
          </a:stretch>
        </p:blipFill>
        <p:spPr>
          <a:xfrm>
            <a:off x="10710367" y="6309360"/>
            <a:ext cx="173736" cy="173736"/>
          </a:xfrm>
          <a:prstGeom prst="rect">
            <a:avLst/>
          </a:prstGeom>
        </p:spPr>
      </p:pic>
      <p:sp>
        <p:nvSpPr>
          <p:cNvPr id="33" name="Text 30"/>
          <p:cNvSpPr/>
          <p:nvPr/>
        </p:nvSpPr>
        <p:spPr>
          <a:xfrm>
            <a:off x="10948111" y="6355080"/>
            <a:ext cx="822960" cy="256032"/>
          </a:xfrm>
          <a:prstGeom prst="rect">
            <a:avLst/>
          </a:prstGeom>
          <a:noFill/>
          <a:ln/>
        </p:spPr>
        <p:txBody>
          <a:bodyPr wrap="square" lIns="0" tIns="0" rIns="0" bIns="0" rtlCol="0" anchor="ctr"/>
          <a:lstStyle/>
          <a:p>
            <a:pPr marL="0" indent="0">
              <a:buNone/>
            </a:pPr>
            <a:r>
              <a:rPr lang="en-US" sz="850" kern="0" spc="140" dirty="0">
                <a:solidFill>
                  <a:srgbClr val="8A8A8A"/>
                </a:solidFill>
                <a:latin typeface="Arial" pitchFamily="34" charset="0"/>
                <a:ea typeface="Arial" pitchFamily="34" charset="-122"/>
                <a:cs typeface="Arial" pitchFamily="34" charset="-120"/>
              </a:rPr>
              <a:t>SCOPE  05</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9">
    <p:bg>
      <p:bgPr>
        <a:solidFill>
          <a:srgbClr val="000000"/>
        </a:solidFill>
        <a:effectLst/>
      </p:bgPr>
    </p:bg>
    <p:spTree>
      <p:nvGrpSpPr>
        <p:cNvPr id="1" name=""/>
        <p:cNvGrpSpPr/>
        <p:nvPr/>
      </p:nvGrpSpPr>
      <p:grpSpPr>
        <a:xfrm>
          <a:off x="0" y="0"/>
          <a:ext cx="0" cy="0"/>
          <a:chOff x="0" y="0"/>
          <a:chExt cx="0" cy="0"/>
        </a:xfrm>
      </p:grpSpPr>
      <p:sp>
        <p:nvSpPr>
          <p:cNvPr id="2" name="Text 0"/>
          <p:cNvSpPr/>
          <p:nvPr/>
        </p:nvSpPr>
        <p:spPr>
          <a:xfrm>
            <a:off x="777240" y="502920"/>
            <a:ext cx="640080" cy="292608"/>
          </a:xfrm>
          <a:prstGeom prst="rect">
            <a:avLst/>
          </a:prstGeom>
          <a:noFill/>
          <a:ln/>
        </p:spPr>
        <p:txBody>
          <a:bodyPr wrap="square" lIns="0" tIns="0" rIns="0" bIns="0" rtlCol="0" anchor="ctr"/>
          <a:lstStyle/>
          <a:p>
            <a:pPr marL="0" indent="0">
              <a:buNone/>
            </a:pPr>
            <a:r>
              <a:rPr lang="en-US" sz="1050" b="1" kern="0" spc="100" dirty="0">
                <a:solidFill>
                  <a:srgbClr val="ABABAB"/>
                </a:solidFill>
                <a:latin typeface="Arial" pitchFamily="34" charset="0"/>
                <a:ea typeface="Arial" pitchFamily="34" charset="-122"/>
                <a:cs typeface="Arial" pitchFamily="34" charset="-120"/>
              </a:rPr>
              <a:t>05</a:t>
            </a:r>
            <a:endParaRPr lang="en-US" sz="1050" dirty="0"/>
          </a:p>
        </p:txBody>
      </p:sp>
      <p:sp>
        <p:nvSpPr>
          <p:cNvPr id="3" name="Text 1"/>
          <p:cNvSpPr/>
          <p:nvPr/>
        </p:nvSpPr>
        <p:spPr>
          <a:xfrm>
            <a:off x="1371600" y="502920"/>
            <a:ext cx="6400800" cy="237744"/>
          </a:xfrm>
          <a:prstGeom prst="rect">
            <a:avLst/>
          </a:prstGeom>
          <a:noFill/>
          <a:ln/>
        </p:spPr>
        <p:txBody>
          <a:bodyPr wrap="square" lIns="0" tIns="0" rIns="0" bIns="0" rtlCol="0" anchor="ctr"/>
          <a:lstStyle/>
          <a:p>
            <a:pPr marL="0" indent="0" algn="l">
              <a:buNone/>
            </a:pPr>
            <a:r>
              <a:rPr lang="en-US" sz="950" b="1" kern="0" spc="260" dirty="0">
                <a:solidFill>
                  <a:srgbClr val="ABABAB"/>
                </a:solidFill>
                <a:latin typeface="Arial" pitchFamily="34" charset="0"/>
                <a:ea typeface="Arial" pitchFamily="34" charset="-122"/>
                <a:cs typeface="Arial" pitchFamily="34" charset="-120"/>
              </a:rPr>
              <a:t>WHAT IT DOES NOT DO</a:t>
            </a:r>
            <a:endParaRPr lang="en-US" sz="950" dirty="0"/>
          </a:p>
        </p:txBody>
      </p:sp>
      <p:sp>
        <p:nvSpPr>
          <p:cNvPr id="4" name="Shape 2"/>
          <p:cNvSpPr/>
          <p:nvPr/>
        </p:nvSpPr>
        <p:spPr>
          <a:xfrm>
            <a:off x="777240" y="841248"/>
            <a:ext cx="10607040" cy="0"/>
          </a:xfrm>
          <a:prstGeom prst="line">
            <a:avLst/>
          </a:prstGeom>
          <a:noFill/>
          <a:ln w="15240">
            <a:solidFill>
              <a:srgbClr val="222222"/>
            </a:solidFill>
            <a:prstDash val="solid"/>
          </a:ln>
        </p:spPr>
        <p:txBody>
          <a:bodyPr/>
          <a:lstStyle/>
          <a:p>
            <a:endParaRPr/>
          </a:p>
        </p:txBody>
      </p:sp>
      <p:sp>
        <p:nvSpPr>
          <p:cNvPr id="5" name="Text 3"/>
          <p:cNvSpPr/>
          <p:nvPr/>
        </p:nvSpPr>
        <p:spPr>
          <a:xfrm>
            <a:off x="777240" y="987552"/>
            <a:ext cx="10607040" cy="914400"/>
          </a:xfrm>
          <a:prstGeom prst="rect">
            <a:avLst/>
          </a:prstGeom>
          <a:noFill/>
          <a:ln/>
        </p:spPr>
        <p:txBody>
          <a:bodyPr wrap="square" lIns="0" tIns="0" rIns="0" bIns="0" rtlCol="0" anchor="ctr"/>
          <a:lstStyle/>
          <a:p>
            <a:pPr marL="0" indent="0">
              <a:lnSpc>
                <a:spcPts val="3520"/>
              </a:lnSpc>
              <a:buNone/>
            </a:pPr>
            <a:r>
              <a:rPr lang="en-US" sz="3200" b="1" dirty="0">
                <a:solidFill>
                  <a:srgbClr val="FFFFFF"/>
                </a:solidFill>
                <a:latin typeface="Georgia" pitchFamily="34" charset="0"/>
                <a:ea typeface="Georgia" pitchFamily="34" charset="-122"/>
                <a:cs typeface="Georgia" pitchFamily="34" charset="-120"/>
              </a:rPr>
              <a:t>Nine things it will never do.</a:t>
            </a:r>
            <a:endParaRPr lang="en-US" sz="3200" dirty="0"/>
          </a:p>
        </p:txBody>
      </p:sp>
      <p:sp>
        <p:nvSpPr>
          <p:cNvPr id="6" name="Text 4"/>
          <p:cNvSpPr/>
          <p:nvPr/>
        </p:nvSpPr>
        <p:spPr>
          <a:xfrm>
            <a:off x="777240" y="1883664"/>
            <a:ext cx="10058400" cy="960120"/>
          </a:xfrm>
          <a:prstGeom prst="rect">
            <a:avLst/>
          </a:prstGeom>
          <a:noFill/>
          <a:ln/>
        </p:spPr>
        <p:txBody>
          <a:bodyPr wrap="square" lIns="0" tIns="0" rIns="0" bIns="0" rtlCol="0" anchor="ctr"/>
          <a:lstStyle/>
          <a:p>
            <a:pPr marL="0" indent="0">
              <a:lnSpc>
                <a:spcPts val="1900"/>
              </a:lnSpc>
              <a:buNone/>
            </a:pPr>
            <a:r>
              <a:rPr lang="en-US" sz="1300" dirty="0">
                <a:solidFill>
                  <a:srgbClr val="ABABAB"/>
                </a:solidFill>
                <a:latin typeface="Georgia" pitchFamily="34" charset="0"/>
                <a:ea typeface="Georgia" pitchFamily="34" charset="-122"/>
                <a:cs typeface="Georgia" pitchFamily="34" charset="-120"/>
              </a:rPr>
              <a:t>Most objections to this category are objections to a device we did not build. Stated plainly, so nobody has to guess.</a:t>
            </a:r>
            <a:endParaRPr lang="en-US" sz="1300" dirty="0"/>
          </a:p>
        </p:txBody>
      </p:sp>
      <p:sp>
        <p:nvSpPr>
          <p:cNvPr id="8" name="Text 6"/>
          <p:cNvSpPr/>
          <p:nvPr/>
        </p:nvSpPr>
        <p:spPr>
          <a:xfrm>
            <a:off x="1106424" y="2788920"/>
            <a:ext cx="3017520" cy="274320"/>
          </a:xfrm>
          <a:prstGeom prst="rect">
            <a:avLst/>
          </a:prstGeom>
          <a:noFill/>
          <a:ln/>
        </p:spPr>
        <p:txBody>
          <a:bodyPr wrap="square" lIns="0" tIns="0" rIns="0" bIns="0" rtlCol="0" anchor="ctr"/>
          <a:lstStyle/>
          <a:p>
            <a:pPr marL="0" indent="0">
              <a:buNone/>
            </a:pPr>
            <a:r>
              <a:rPr lang="en-US" sz="1250" b="1" dirty="0">
                <a:solidFill>
                  <a:srgbClr val="FFFFFF"/>
                </a:solidFill>
                <a:latin typeface="Arial" pitchFamily="34" charset="0"/>
                <a:ea typeface="Arial" pitchFamily="34" charset="-122"/>
                <a:cs typeface="Arial" pitchFamily="34" charset="-120"/>
              </a:rPr>
              <a:t>No electricity into your head</a:t>
            </a:r>
            <a:endParaRPr lang="en-US" sz="1250" dirty="0"/>
          </a:p>
        </p:txBody>
      </p:sp>
      <p:sp>
        <p:nvSpPr>
          <p:cNvPr id="9" name="Text 7"/>
          <p:cNvSpPr/>
          <p:nvPr/>
        </p:nvSpPr>
        <p:spPr>
          <a:xfrm>
            <a:off x="1106424" y="3081528"/>
            <a:ext cx="3017520" cy="731520"/>
          </a:xfrm>
          <a:prstGeom prst="rect">
            <a:avLst/>
          </a:prstGeom>
          <a:noFill/>
          <a:ln/>
        </p:spPr>
        <p:txBody>
          <a:bodyPr wrap="square" lIns="0" tIns="0" rIns="0" bIns="0" rtlCol="0" anchor="ctr"/>
          <a:lstStyle/>
          <a:p>
            <a:pPr marL="0" indent="0">
              <a:lnSpc>
                <a:spcPts val="1400"/>
              </a:lnSpc>
              <a:buNone/>
            </a:pPr>
            <a:r>
              <a:rPr lang="en-US" sz="1000" dirty="0">
                <a:solidFill>
                  <a:srgbClr val="ABABAB"/>
                </a:solidFill>
                <a:latin typeface="Arial" pitchFamily="34" charset="0"/>
                <a:ea typeface="Arial" pitchFamily="34" charset="-122"/>
                <a:cs typeface="Arial" pitchFamily="34" charset="-120"/>
              </a:rPr>
              <a:t>No tDCS, no tACS, no current through the skull. Haptic, sound and light only.</a:t>
            </a:r>
            <a:endParaRPr lang="en-US" sz="1000" dirty="0"/>
          </a:p>
        </p:txBody>
      </p:sp>
      <p:sp>
        <p:nvSpPr>
          <p:cNvPr id="11" name="Text 9"/>
          <p:cNvSpPr/>
          <p:nvPr/>
        </p:nvSpPr>
        <p:spPr>
          <a:xfrm>
            <a:off x="4736592" y="2788920"/>
            <a:ext cx="3017520" cy="274320"/>
          </a:xfrm>
          <a:prstGeom prst="rect">
            <a:avLst/>
          </a:prstGeom>
          <a:noFill/>
          <a:ln/>
        </p:spPr>
        <p:txBody>
          <a:bodyPr wrap="square" lIns="0" tIns="0" rIns="0" bIns="0" rtlCol="0" anchor="ctr"/>
          <a:lstStyle/>
          <a:p>
            <a:pPr marL="0" indent="0">
              <a:buNone/>
            </a:pPr>
            <a:r>
              <a:rPr lang="en-US" sz="1250" b="1" dirty="0">
                <a:solidFill>
                  <a:srgbClr val="FFFFFF"/>
                </a:solidFill>
                <a:latin typeface="Arial" pitchFamily="34" charset="0"/>
                <a:ea typeface="Arial" pitchFamily="34" charset="-122"/>
                <a:cs typeface="Arial" pitchFamily="34" charset="-120"/>
              </a:rPr>
              <a:t>No reading your thoughts</a:t>
            </a:r>
            <a:endParaRPr lang="en-US" sz="1250" dirty="0"/>
          </a:p>
        </p:txBody>
      </p:sp>
      <p:sp>
        <p:nvSpPr>
          <p:cNvPr id="12" name="Text 10"/>
          <p:cNvSpPr/>
          <p:nvPr/>
        </p:nvSpPr>
        <p:spPr>
          <a:xfrm>
            <a:off x="4736592" y="3081528"/>
            <a:ext cx="3017520" cy="731520"/>
          </a:xfrm>
          <a:prstGeom prst="rect">
            <a:avLst/>
          </a:prstGeom>
          <a:noFill/>
          <a:ln/>
        </p:spPr>
        <p:txBody>
          <a:bodyPr wrap="square" lIns="0" tIns="0" rIns="0" bIns="0" rtlCol="0" anchor="ctr"/>
          <a:lstStyle/>
          <a:p>
            <a:pPr marL="0" indent="0">
              <a:lnSpc>
                <a:spcPts val="1400"/>
              </a:lnSpc>
              <a:buNone/>
            </a:pPr>
            <a:r>
              <a:rPr lang="en-US" sz="1000" dirty="0">
                <a:solidFill>
                  <a:srgbClr val="ABABAB"/>
                </a:solidFill>
                <a:latin typeface="Arial" pitchFamily="34" charset="0"/>
                <a:ea typeface="Arial" pitchFamily="34" charset="-122"/>
                <a:cs typeface="Arial" pitchFamily="34" charset="-120"/>
              </a:rPr>
              <a:t>It never infers what you are thinking about. It detects an operational state you defined during setup.</a:t>
            </a:r>
            <a:endParaRPr lang="en-US" sz="1000" dirty="0"/>
          </a:p>
        </p:txBody>
      </p:sp>
      <p:sp>
        <p:nvSpPr>
          <p:cNvPr id="14" name="Text 12"/>
          <p:cNvSpPr/>
          <p:nvPr/>
        </p:nvSpPr>
        <p:spPr>
          <a:xfrm>
            <a:off x="8366760" y="2788920"/>
            <a:ext cx="3017520" cy="274320"/>
          </a:xfrm>
          <a:prstGeom prst="rect">
            <a:avLst/>
          </a:prstGeom>
          <a:noFill/>
          <a:ln/>
        </p:spPr>
        <p:txBody>
          <a:bodyPr wrap="square" lIns="0" tIns="0" rIns="0" bIns="0" rtlCol="0" anchor="ctr"/>
          <a:lstStyle/>
          <a:p>
            <a:pPr marL="0" indent="0">
              <a:buNone/>
            </a:pPr>
            <a:r>
              <a:rPr lang="en-US" sz="1250" b="1" dirty="0">
                <a:solidFill>
                  <a:srgbClr val="FFFFFF"/>
                </a:solidFill>
                <a:latin typeface="Arial" pitchFamily="34" charset="0"/>
                <a:ea typeface="Arial" pitchFamily="34" charset="-122"/>
                <a:cs typeface="Arial" pitchFamily="34" charset="-120"/>
              </a:rPr>
              <a:t>No diagnosis</a:t>
            </a:r>
            <a:endParaRPr lang="en-US" sz="1250" dirty="0"/>
          </a:p>
        </p:txBody>
      </p:sp>
      <p:sp>
        <p:nvSpPr>
          <p:cNvPr id="15" name="Text 13"/>
          <p:cNvSpPr/>
          <p:nvPr/>
        </p:nvSpPr>
        <p:spPr>
          <a:xfrm>
            <a:off x="8366760" y="3081528"/>
            <a:ext cx="3017520" cy="731520"/>
          </a:xfrm>
          <a:prstGeom prst="rect">
            <a:avLst/>
          </a:prstGeom>
          <a:noFill/>
          <a:ln/>
        </p:spPr>
        <p:txBody>
          <a:bodyPr wrap="square" lIns="0" tIns="0" rIns="0" bIns="0" rtlCol="0" anchor="ctr"/>
          <a:lstStyle/>
          <a:p>
            <a:pPr marL="0" indent="0">
              <a:lnSpc>
                <a:spcPts val="1400"/>
              </a:lnSpc>
              <a:buNone/>
            </a:pPr>
            <a:r>
              <a:rPr lang="en-US" sz="1000" dirty="0">
                <a:solidFill>
                  <a:srgbClr val="ABABAB"/>
                </a:solidFill>
                <a:latin typeface="Arial" pitchFamily="34" charset="0"/>
                <a:ea typeface="Arial" pitchFamily="34" charset="-122"/>
                <a:cs typeface="Arial" pitchFamily="34" charset="-120"/>
              </a:rPr>
              <a:t>Not a medical device. It does not detect, treat or prevent ADHD, anxiety, insomnia or anything else.</a:t>
            </a:r>
            <a:endParaRPr lang="en-US" sz="1000" dirty="0"/>
          </a:p>
        </p:txBody>
      </p:sp>
      <p:sp>
        <p:nvSpPr>
          <p:cNvPr id="17" name="Text 15"/>
          <p:cNvSpPr/>
          <p:nvPr/>
        </p:nvSpPr>
        <p:spPr>
          <a:xfrm>
            <a:off x="1106424" y="4087368"/>
            <a:ext cx="3017520" cy="274320"/>
          </a:xfrm>
          <a:prstGeom prst="rect">
            <a:avLst/>
          </a:prstGeom>
          <a:noFill/>
          <a:ln/>
        </p:spPr>
        <p:txBody>
          <a:bodyPr wrap="square" lIns="0" tIns="0" rIns="0" bIns="0" rtlCol="0" anchor="ctr"/>
          <a:lstStyle/>
          <a:p>
            <a:pPr marL="0" indent="0">
              <a:buNone/>
            </a:pPr>
            <a:r>
              <a:rPr lang="en-US" sz="1250" b="1" dirty="0">
                <a:solidFill>
                  <a:srgbClr val="FFFFFF"/>
                </a:solidFill>
                <a:latin typeface="Arial" pitchFamily="34" charset="0"/>
                <a:ea typeface="Arial" pitchFamily="34" charset="-122"/>
                <a:cs typeface="Arial" pitchFamily="34" charset="-120"/>
              </a:rPr>
              <a:t>No pill, ever</a:t>
            </a:r>
            <a:endParaRPr lang="en-US" sz="1250" dirty="0"/>
          </a:p>
        </p:txBody>
      </p:sp>
      <p:sp>
        <p:nvSpPr>
          <p:cNvPr id="18" name="Text 16"/>
          <p:cNvSpPr/>
          <p:nvPr/>
        </p:nvSpPr>
        <p:spPr>
          <a:xfrm>
            <a:off x="1106424" y="4379976"/>
            <a:ext cx="3017520" cy="731520"/>
          </a:xfrm>
          <a:prstGeom prst="rect">
            <a:avLst/>
          </a:prstGeom>
          <a:noFill/>
          <a:ln/>
        </p:spPr>
        <p:txBody>
          <a:bodyPr wrap="square" lIns="0" tIns="0" rIns="0" bIns="0" rtlCol="0" anchor="ctr"/>
          <a:lstStyle/>
          <a:p>
            <a:pPr marL="0" indent="0">
              <a:lnSpc>
                <a:spcPts val="1400"/>
              </a:lnSpc>
              <a:buNone/>
            </a:pPr>
            <a:r>
              <a:rPr lang="en-US" sz="1000" dirty="0">
                <a:solidFill>
                  <a:srgbClr val="ABABAB"/>
                </a:solidFill>
                <a:latin typeface="Arial" pitchFamily="34" charset="0"/>
                <a:ea typeface="Arial" pitchFamily="34" charset="-122"/>
                <a:cs typeface="Arial" pitchFamily="34" charset="-120"/>
              </a:rPr>
              <a:t>Nothing ingested. A pill lasts eight hours; the thing we act on lasts ninety seconds.</a:t>
            </a:r>
            <a:endParaRPr lang="en-US" sz="1000" dirty="0"/>
          </a:p>
        </p:txBody>
      </p:sp>
      <p:sp>
        <p:nvSpPr>
          <p:cNvPr id="20" name="Text 18"/>
          <p:cNvSpPr/>
          <p:nvPr/>
        </p:nvSpPr>
        <p:spPr>
          <a:xfrm>
            <a:off x="4736592" y="4087368"/>
            <a:ext cx="3017520" cy="274320"/>
          </a:xfrm>
          <a:prstGeom prst="rect">
            <a:avLst/>
          </a:prstGeom>
          <a:noFill/>
          <a:ln/>
        </p:spPr>
        <p:txBody>
          <a:bodyPr wrap="square" lIns="0" tIns="0" rIns="0" bIns="0" rtlCol="0" anchor="ctr"/>
          <a:lstStyle/>
          <a:p>
            <a:pPr marL="0" indent="0">
              <a:buNone/>
            </a:pPr>
            <a:r>
              <a:rPr lang="en-US" sz="1250" b="1" dirty="0">
                <a:solidFill>
                  <a:srgbClr val="FFFFFF"/>
                </a:solidFill>
                <a:latin typeface="Arial" pitchFamily="34" charset="0"/>
                <a:ea typeface="Arial" pitchFamily="34" charset="-122"/>
                <a:cs typeface="Arial" pitchFamily="34" charset="-120"/>
              </a:rPr>
              <a:t>No suppressing mind-wandering</a:t>
            </a:r>
            <a:endParaRPr lang="en-US" sz="1250" dirty="0"/>
          </a:p>
        </p:txBody>
      </p:sp>
      <p:sp>
        <p:nvSpPr>
          <p:cNvPr id="21" name="Text 19"/>
          <p:cNvSpPr/>
          <p:nvPr/>
        </p:nvSpPr>
        <p:spPr>
          <a:xfrm>
            <a:off x="4736592" y="4379976"/>
            <a:ext cx="3017520" cy="731520"/>
          </a:xfrm>
          <a:prstGeom prst="rect">
            <a:avLst/>
          </a:prstGeom>
          <a:noFill/>
          <a:ln/>
        </p:spPr>
        <p:txBody>
          <a:bodyPr wrap="square" lIns="0" tIns="0" rIns="0" bIns="0" rtlCol="0" anchor="ctr"/>
          <a:lstStyle/>
          <a:p>
            <a:pPr marL="0" indent="0">
              <a:lnSpc>
                <a:spcPts val="1400"/>
              </a:lnSpc>
              <a:buNone/>
            </a:pPr>
            <a:r>
              <a:rPr lang="en-US" sz="1000" dirty="0">
                <a:solidFill>
                  <a:srgbClr val="ABABAB"/>
                </a:solidFill>
                <a:latin typeface="Arial" pitchFamily="34" charset="0"/>
                <a:ea typeface="Arial" pitchFamily="34" charset="-122"/>
                <a:cs typeface="Arial" pitchFamily="34" charset="-120"/>
              </a:rPr>
              <a:t>Wandering is where good ideas come from. Outside the task you enrolled, it is silent.</a:t>
            </a:r>
            <a:endParaRPr lang="en-US" sz="1000" dirty="0"/>
          </a:p>
        </p:txBody>
      </p:sp>
      <p:sp>
        <p:nvSpPr>
          <p:cNvPr id="23" name="Text 21"/>
          <p:cNvSpPr/>
          <p:nvPr/>
        </p:nvSpPr>
        <p:spPr>
          <a:xfrm>
            <a:off x="8366760" y="4087368"/>
            <a:ext cx="3017520" cy="274320"/>
          </a:xfrm>
          <a:prstGeom prst="rect">
            <a:avLst/>
          </a:prstGeom>
          <a:noFill/>
          <a:ln/>
        </p:spPr>
        <p:txBody>
          <a:bodyPr wrap="square" lIns="0" tIns="0" rIns="0" bIns="0" rtlCol="0" anchor="ctr"/>
          <a:lstStyle/>
          <a:p>
            <a:pPr marL="0" indent="0">
              <a:buNone/>
            </a:pPr>
            <a:r>
              <a:rPr lang="en-US" sz="1250" b="1" dirty="0">
                <a:solidFill>
                  <a:srgbClr val="FFFFFF"/>
                </a:solidFill>
                <a:latin typeface="Arial" pitchFamily="34" charset="0"/>
                <a:ea typeface="Arial" pitchFamily="34" charset="-122"/>
                <a:cs typeface="Arial" pitchFamily="34" charset="-120"/>
              </a:rPr>
              <a:t>No firing while you drive</a:t>
            </a:r>
            <a:endParaRPr lang="en-US" sz="1250" dirty="0"/>
          </a:p>
        </p:txBody>
      </p:sp>
      <p:sp>
        <p:nvSpPr>
          <p:cNvPr id="24" name="Text 22"/>
          <p:cNvSpPr/>
          <p:nvPr/>
        </p:nvSpPr>
        <p:spPr>
          <a:xfrm>
            <a:off x="8366760" y="4379976"/>
            <a:ext cx="3017520" cy="731520"/>
          </a:xfrm>
          <a:prstGeom prst="rect">
            <a:avLst/>
          </a:prstGeom>
          <a:noFill/>
          <a:ln/>
        </p:spPr>
        <p:txBody>
          <a:bodyPr wrap="square" lIns="0" tIns="0" rIns="0" bIns="0" rtlCol="0" anchor="ctr"/>
          <a:lstStyle/>
          <a:p>
            <a:pPr marL="0" indent="0">
              <a:lnSpc>
                <a:spcPts val="1400"/>
              </a:lnSpc>
              <a:buNone/>
            </a:pPr>
            <a:r>
              <a:rPr lang="en-US" sz="1000" dirty="0">
                <a:solidFill>
                  <a:srgbClr val="ABABAB"/>
                </a:solidFill>
                <a:latin typeface="Arial" pitchFamily="34" charset="0"/>
                <a:ea typeface="Arial" pitchFamily="34" charset="-122"/>
                <a:cs typeface="Arial" pitchFamily="34" charset="-120"/>
              </a:rPr>
              <a:t>Vehicle operation, machinery and any protected context are hard-blocked before any output is even considered.</a:t>
            </a:r>
            <a:endParaRPr lang="en-US" sz="1000" dirty="0"/>
          </a:p>
        </p:txBody>
      </p:sp>
      <p:sp>
        <p:nvSpPr>
          <p:cNvPr id="26" name="Text 24"/>
          <p:cNvSpPr/>
          <p:nvPr/>
        </p:nvSpPr>
        <p:spPr>
          <a:xfrm>
            <a:off x="1106424" y="5385816"/>
            <a:ext cx="3017520" cy="274320"/>
          </a:xfrm>
          <a:prstGeom prst="rect">
            <a:avLst/>
          </a:prstGeom>
          <a:noFill/>
          <a:ln/>
        </p:spPr>
        <p:txBody>
          <a:bodyPr wrap="square" lIns="0" tIns="0" rIns="0" bIns="0" rtlCol="0" anchor="ctr"/>
          <a:lstStyle/>
          <a:p>
            <a:pPr marL="0" indent="0">
              <a:buNone/>
            </a:pPr>
            <a:r>
              <a:rPr lang="en-US" sz="1250" b="1" dirty="0">
                <a:solidFill>
                  <a:srgbClr val="FFFFFF"/>
                </a:solidFill>
                <a:latin typeface="Arial" pitchFamily="34" charset="0"/>
                <a:ea typeface="Arial" pitchFamily="34" charset="-122"/>
                <a:cs typeface="Arial" pitchFamily="34" charset="-120"/>
              </a:rPr>
              <a:t>No output it cannot verify</a:t>
            </a:r>
            <a:endParaRPr lang="en-US" sz="1250" dirty="0"/>
          </a:p>
        </p:txBody>
      </p:sp>
      <p:sp>
        <p:nvSpPr>
          <p:cNvPr id="27" name="Text 25"/>
          <p:cNvSpPr/>
          <p:nvPr/>
        </p:nvSpPr>
        <p:spPr>
          <a:xfrm>
            <a:off x="1106424" y="5678424"/>
            <a:ext cx="3017520" cy="731520"/>
          </a:xfrm>
          <a:prstGeom prst="rect">
            <a:avLst/>
          </a:prstGeom>
          <a:noFill/>
          <a:ln/>
        </p:spPr>
        <p:txBody>
          <a:bodyPr wrap="square" lIns="0" tIns="0" rIns="0" bIns="0" rtlCol="0" anchor="ctr"/>
          <a:lstStyle/>
          <a:p>
            <a:pPr marL="0" indent="0">
              <a:lnSpc>
                <a:spcPts val="1400"/>
              </a:lnSpc>
              <a:buNone/>
            </a:pPr>
            <a:r>
              <a:rPr lang="en-US" sz="1000" dirty="0">
                <a:solidFill>
                  <a:srgbClr val="ABABAB"/>
                </a:solidFill>
                <a:latin typeface="Arial" pitchFamily="34" charset="0"/>
                <a:ea typeface="Arial" pitchFamily="34" charset="-122"/>
                <a:cs typeface="Arial" pitchFamily="34" charset="-120"/>
              </a:rPr>
              <a:t>If it cannot confirm the output physically landed, the moment is discarded rather than counted.</a:t>
            </a:r>
            <a:endParaRPr lang="en-US" sz="1000" dirty="0"/>
          </a:p>
        </p:txBody>
      </p:sp>
      <p:sp>
        <p:nvSpPr>
          <p:cNvPr id="29" name="Text 27"/>
          <p:cNvSpPr/>
          <p:nvPr/>
        </p:nvSpPr>
        <p:spPr>
          <a:xfrm>
            <a:off x="4736592" y="5385816"/>
            <a:ext cx="3017520" cy="274320"/>
          </a:xfrm>
          <a:prstGeom prst="rect">
            <a:avLst/>
          </a:prstGeom>
          <a:noFill/>
          <a:ln/>
        </p:spPr>
        <p:txBody>
          <a:bodyPr wrap="square" lIns="0" tIns="0" rIns="0" bIns="0" rtlCol="0" anchor="ctr"/>
          <a:lstStyle/>
          <a:p>
            <a:pPr marL="0" indent="0">
              <a:buNone/>
            </a:pPr>
            <a:r>
              <a:rPr lang="en-US" sz="1250" b="1" dirty="0">
                <a:solidFill>
                  <a:srgbClr val="FFFFFF"/>
                </a:solidFill>
                <a:latin typeface="Arial" pitchFamily="34" charset="0"/>
                <a:ea typeface="Arial" pitchFamily="34" charset="-122"/>
                <a:cs typeface="Arial" pitchFamily="34" charset="-120"/>
              </a:rPr>
              <a:t>No claim it cannot measure</a:t>
            </a:r>
            <a:endParaRPr lang="en-US" sz="1250" dirty="0"/>
          </a:p>
        </p:txBody>
      </p:sp>
      <p:sp>
        <p:nvSpPr>
          <p:cNvPr id="30" name="Text 28"/>
          <p:cNvSpPr/>
          <p:nvPr/>
        </p:nvSpPr>
        <p:spPr>
          <a:xfrm>
            <a:off x="4736592" y="5678424"/>
            <a:ext cx="3017520" cy="731520"/>
          </a:xfrm>
          <a:prstGeom prst="rect">
            <a:avLst/>
          </a:prstGeom>
          <a:noFill/>
          <a:ln/>
        </p:spPr>
        <p:txBody>
          <a:bodyPr wrap="square" lIns="0" tIns="0" rIns="0" bIns="0" rtlCol="0" anchor="ctr"/>
          <a:lstStyle/>
          <a:p>
            <a:pPr marL="0" indent="0">
              <a:lnSpc>
                <a:spcPts val="1400"/>
              </a:lnSpc>
              <a:buNone/>
            </a:pPr>
            <a:r>
              <a:rPr lang="en-US" sz="1000" dirty="0">
                <a:solidFill>
                  <a:srgbClr val="ABABAB"/>
                </a:solidFill>
                <a:latin typeface="Arial" pitchFamily="34" charset="0"/>
                <a:ea typeface="Arial" pitchFamily="34" charset="-122"/>
                <a:cs typeface="Arial" pitchFamily="34" charset="-120"/>
              </a:rPr>
              <a:t>It reports your measured effect against your own do-nothing moments. Never a population average dressed up as your result.</a:t>
            </a:r>
            <a:endParaRPr lang="en-US" sz="1000" dirty="0"/>
          </a:p>
        </p:txBody>
      </p:sp>
      <p:sp>
        <p:nvSpPr>
          <p:cNvPr id="32" name="Text 30"/>
          <p:cNvSpPr/>
          <p:nvPr/>
        </p:nvSpPr>
        <p:spPr>
          <a:xfrm>
            <a:off x="8366760" y="5385816"/>
            <a:ext cx="3017520" cy="274320"/>
          </a:xfrm>
          <a:prstGeom prst="rect">
            <a:avLst/>
          </a:prstGeom>
          <a:noFill/>
          <a:ln/>
        </p:spPr>
        <p:txBody>
          <a:bodyPr wrap="square" lIns="0" tIns="0" rIns="0" bIns="0" rtlCol="0" anchor="ctr"/>
          <a:lstStyle/>
          <a:p>
            <a:pPr marL="0" indent="0">
              <a:buNone/>
            </a:pPr>
            <a:r>
              <a:rPr lang="en-US" sz="1250" b="1" dirty="0">
                <a:solidFill>
                  <a:srgbClr val="FFFFFF"/>
                </a:solidFill>
                <a:latin typeface="Arial" pitchFamily="34" charset="0"/>
                <a:ea typeface="Arial" pitchFamily="34" charset="-122"/>
                <a:cs typeface="Arial" pitchFamily="34" charset="-120"/>
              </a:rPr>
              <a:t>No telling you that you drifted</a:t>
            </a:r>
            <a:endParaRPr lang="en-US" sz="1250" dirty="0"/>
          </a:p>
        </p:txBody>
      </p:sp>
      <p:sp>
        <p:nvSpPr>
          <p:cNvPr id="33" name="Text 31"/>
          <p:cNvSpPr/>
          <p:nvPr/>
        </p:nvSpPr>
        <p:spPr>
          <a:xfrm>
            <a:off x="8366760" y="5678424"/>
            <a:ext cx="3017520" cy="731520"/>
          </a:xfrm>
          <a:prstGeom prst="rect">
            <a:avLst/>
          </a:prstGeom>
          <a:noFill/>
          <a:ln/>
        </p:spPr>
        <p:txBody>
          <a:bodyPr wrap="square" lIns="0" tIns="0" rIns="0" bIns="0" rtlCol="0" anchor="ctr"/>
          <a:lstStyle/>
          <a:p>
            <a:pPr marL="0" indent="0">
              <a:lnSpc>
                <a:spcPts val="1400"/>
              </a:lnSpc>
              <a:buNone/>
            </a:pPr>
            <a:r>
              <a:rPr lang="en-US" sz="1000" dirty="0">
                <a:solidFill>
                  <a:srgbClr val="ABABAB"/>
                </a:solidFill>
                <a:latin typeface="Arial" pitchFamily="34" charset="0"/>
                <a:ea typeface="Arial" pitchFamily="34" charset="-122"/>
                <a:cs typeface="Arial" pitchFamily="34" charset="-120"/>
              </a:rPr>
              <a:t>No alert, no buzz, no lapse counter. If you do start noticing the output, the psychometric bound fails and the mode shuts itself off.</a:t>
            </a:r>
            <a:endParaRPr lang="en-US" sz="1000" dirty="0"/>
          </a:p>
        </p:txBody>
      </p:sp>
      <p:sp>
        <p:nvSpPr>
          <p:cNvPr id="34" name="Text 32"/>
          <p:cNvSpPr/>
          <p:nvPr/>
        </p:nvSpPr>
        <p:spPr>
          <a:xfrm>
            <a:off x="777240" y="6355080"/>
            <a:ext cx="8412480" cy="256032"/>
          </a:xfrm>
          <a:prstGeom prst="rect">
            <a:avLst/>
          </a:prstGeom>
          <a:noFill/>
          <a:ln/>
        </p:spPr>
        <p:txBody>
          <a:bodyPr wrap="square" lIns="0" tIns="0" rIns="0" bIns="0" rtlCol="0" anchor="ctr"/>
          <a:lstStyle/>
          <a:p>
            <a:pPr marL="0" indent="0">
              <a:buNone/>
            </a:pPr>
            <a:r>
              <a:rPr lang="en-US" sz="850" dirty="0">
                <a:solidFill>
                  <a:srgbClr val="5A5A5A"/>
                </a:solidFill>
                <a:latin typeface="Arial" pitchFamily="34" charset="0"/>
                <a:ea typeface="Arial" pitchFamily="34" charset="-122"/>
                <a:cs typeface="Arial" pitchFamily="34" charset="-120"/>
              </a:rPr>
              <a:t>The narrow scope is the strategy: it is what keeps us out of device regulation and lets us ship.</a:t>
            </a:r>
            <a:endParaRPr lang="en-US" sz="850" dirty="0"/>
          </a:p>
        </p:txBody>
      </p:sp>
      <p:pic>
        <p:nvPicPr>
          <p:cNvPr id="35" name="Image 0" descr="logo/f0_w.png"/>
          <p:cNvPicPr>
            <a:picLocks noChangeAspect="1"/>
          </p:cNvPicPr>
          <p:nvPr/>
        </p:nvPicPr>
        <p:blipFill>
          <a:blip r:embed="rId3"/>
          <a:stretch>
            <a:fillRect/>
          </a:stretch>
        </p:blipFill>
        <p:spPr>
          <a:xfrm>
            <a:off x="10710367" y="6309360"/>
            <a:ext cx="173736" cy="173736"/>
          </a:xfrm>
          <a:prstGeom prst="rect">
            <a:avLst/>
          </a:prstGeom>
        </p:spPr>
      </p:pic>
      <p:sp>
        <p:nvSpPr>
          <p:cNvPr id="36" name="Text 33"/>
          <p:cNvSpPr/>
          <p:nvPr/>
        </p:nvSpPr>
        <p:spPr>
          <a:xfrm>
            <a:off x="10948111" y="6355080"/>
            <a:ext cx="822960" cy="256032"/>
          </a:xfrm>
          <a:prstGeom prst="rect">
            <a:avLst/>
          </a:prstGeom>
          <a:noFill/>
          <a:ln/>
        </p:spPr>
        <p:txBody>
          <a:bodyPr wrap="square" lIns="0" tIns="0" rIns="0" bIns="0" rtlCol="0" anchor="ctr"/>
          <a:lstStyle/>
          <a:p>
            <a:pPr marL="0" indent="0">
              <a:buNone/>
            </a:pPr>
            <a:r>
              <a:rPr lang="en-US" sz="850" kern="0" spc="140" dirty="0">
                <a:solidFill>
                  <a:srgbClr val="5A5A5A"/>
                </a:solidFill>
                <a:latin typeface="Arial" pitchFamily="34" charset="0"/>
                <a:ea typeface="Arial" pitchFamily="34" charset="-122"/>
                <a:cs typeface="Arial" pitchFamily="34" charset="-120"/>
              </a:rPr>
              <a:t>SCOPE  06</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502920"/>
            <a:ext cx="640080" cy="292608"/>
          </a:xfrm>
          <a:prstGeom prst="rect">
            <a:avLst/>
          </a:prstGeom>
          <a:noFill/>
          <a:ln/>
        </p:spPr>
        <p:txBody>
          <a:bodyPr wrap="square" lIns="0" tIns="0" rIns="0" bIns="0" rtlCol="0" anchor="ctr"/>
          <a:lstStyle/>
          <a:p>
            <a:pPr marL="0" indent="0">
              <a:buNone/>
            </a:pPr>
            <a:r>
              <a:rPr lang="en-US" sz="1050" b="1" kern="0" spc="100" dirty="0">
                <a:solidFill>
                  <a:srgbClr val="8A8A8A"/>
                </a:solidFill>
                <a:latin typeface="Arial" pitchFamily="34" charset="0"/>
                <a:ea typeface="Arial" pitchFamily="34" charset="-122"/>
                <a:cs typeface="Arial" pitchFamily="34" charset="-120"/>
              </a:rPr>
              <a:t>06</a:t>
            </a:r>
            <a:endParaRPr lang="en-US" sz="1050" dirty="0"/>
          </a:p>
        </p:txBody>
      </p:sp>
      <p:sp>
        <p:nvSpPr>
          <p:cNvPr id="3" name="Text 1"/>
          <p:cNvSpPr/>
          <p:nvPr/>
        </p:nvSpPr>
        <p:spPr>
          <a:xfrm>
            <a:off x="1371600" y="502920"/>
            <a:ext cx="6400800" cy="237744"/>
          </a:xfrm>
          <a:prstGeom prst="rect">
            <a:avLst/>
          </a:prstGeom>
          <a:noFill/>
          <a:ln/>
        </p:spPr>
        <p:txBody>
          <a:bodyPr wrap="square" lIns="0" tIns="0" rIns="0" bIns="0" rtlCol="0" anchor="ctr"/>
          <a:lstStyle/>
          <a:p>
            <a:pPr marL="0" indent="0" algn="l">
              <a:buNone/>
            </a:pPr>
            <a:r>
              <a:rPr lang="en-US" sz="950" b="1" kern="0" spc="260" dirty="0">
                <a:solidFill>
                  <a:srgbClr val="8A8A8A"/>
                </a:solidFill>
                <a:latin typeface="Arial" pitchFamily="34" charset="0"/>
                <a:ea typeface="Arial" pitchFamily="34" charset="-122"/>
                <a:cs typeface="Arial" pitchFamily="34" charset="-120"/>
              </a:rPr>
              <a:t>THE INTERVENTION</a:t>
            </a:r>
            <a:endParaRPr lang="en-US" sz="950" dirty="0"/>
          </a:p>
        </p:txBody>
      </p:sp>
      <p:sp>
        <p:nvSpPr>
          <p:cNvPr id="4" name="Shape 2"/>
          <p:cNvSpPr/>
          <p:nvPr/>
        </p:nvSpPr>
        <p:spPr>
          <a:xfrm>
            <a:off x="777240" y="841248"/>
            <a:ext cx="10607040" cy="0"/>
          </a:xfrm>
          <a:prstGeom prst="line">
            <a:avLst/>
          </a:prstGeom>
          <a:noFill/>
          <a:ln w="15240">
            <a:solidFill>
              <a:srgbClr val="EBEBEB"/>
            </a:solidFill>
            <a:prstDash val="solid"/>
          </a:ln>
        </p:spPr>
        <p:txBody>
          <a:bodyPr/>
          <a:lstStyle/>
          <a:p>
            <a:endParaRPr/>
          </a:p>
        </p:txBody>
      </p:sp>
      <p:sp>
        <p:nvSpPr>
          <p:cNvPr id="5" name="Text 3"/>
          <p:cNvSpPr/>
          <p:nvPr/>
        </p:nvSpPr>
        <p:spPr>
          <a:xfrm>
            <a:off x="777240" y="987552"/>
            <a:ext cx="10607040" cy="914400"/>
          </a:xfrm>
          <a:prstGeom prst="rect">
            <a:avLst/>
          </a:prstGeom>
          <a:noFill/>
          <a:ln/>
        </p:spPr>
        <p:txBody>
          <a:bodyPr wrap="square" lIns="0" tIns="0" rIns="0" bIns="0" rtlCol="0" anchor="ctr"/>
          <a:lstStyle/>
          <a:p>
            <a:pPr marL="0" indent="0">
              <a:lnSpc>
                <a:spcPts val="3740"/>
              </a:lnSpc>
              <a:buNone/>
            </a:pPr>
            <a:r>
              <a:rPr lang="en-US" sz="3400" b="1" dirty="0">
                <a:solidFill>
                  <a:srgbClr val="000000"/>
                </a:solidFill>
                <a:latin typeface="Georgia" pitchFamily="34" charset="0"/>
                <a:ea typeface="Georgia" pitchFamily="34" charset="-122"/>
                <a:cs typeface="Georgia" pitchFamily="34" charset="-120"/>
              </a:rPr>
              <a:t>The correction you are not supposed to feel.</a:t>
            </a:r>
            <a:endParaRPr lang="en-US" sz="3400" dirty="0"/>
          </a:p>
        </p:txBody>
      </p:sp>
      <p:sp>
        <p:nvSpPr>
          <p:cNvPr id="6" name="Text 4"/>
          <p:cNvSpPr/>
          <p:nvPr/>
        </p:nvSpPr>
        <p:spPr>
          <a:xfrm>
            <a:off x="777240" y="1883664"/>
            <a:ext cx="10058400" cy="960120"/>
          </a:xfrm>
          <a:prstGeom prst="rect">
            <a:avLst/>
          </a:prstGeom>
          <a:noFill/>
          <a:ln/>
        </p:spPr>
        <p:txBody>
          <a:bodyPr wrap="square" lIns="0" tIns="0" rIns="0" bIns="0" rtlCol="0" anchor="ctr"/>
          <a:lstStyle/>
          <a:p>
            <a:pPr marL="0" indent="0">
              <a:lnSpc>
                <a:spcPts val="1900"/>
              </a:lnSpc>
              <a:buNone/>
            </a:pPr>
            <a:r>
              <a:rPr lang="en-US" sz="1300" dirty="0">
                <a:solidFill>
                  <a:srgbClr val="525252"/>
                </a:solidFill>
                <a:latin typeface="Georgia" pitchFamily="34" charset="0"/>
                <a:ea typeface="Georgia" pitchFamily="34" charset="-122"/>
                <a:cs typeface="Georgia" pitchFamily="34" charset="-120"/>
              </a:rPr>
              <a:t>A tap tells on you. You feel it, you work out why it fired, and now you know you drifted. That is a notification with better timing. The goal is the opposite: hold the output under the threshold where you would register it, so attention returns to the work without ever being told it left. The dot glides back. It is never snapped back.</a:t>
            </a:r>
            <a:endParaRPr lang="en-US" sz="1300" dirty="0"/>
          </a:p>
        </p:txBody>
      </p:sp>
      <p:sp>
        <p:nvSpPr>
          <p:cNvPr id="8" name="Shape 6"/>
          <p:cNvSpPr/>
          <p:nvPr/>
        </p:nvSpPr>
        <p:spPr>
          <a:xfrm>
            <a:off x="777240" y="2944368"/>
            <a:ext cx="4937760" cy="0"/>
          </a:xfrm>
          <a:prstGeom prst="line">
            <a:avLst/>
          </a:prstGeom>
          <a:noFill/>
          <a:ln w="17780">
            <a:solidFill>
              <a:srgbClr val="000000"/>
            </a:solidFill>
            <a:prstDash val="solid"/>
          </a:ln>
        </p:spPr>
        <p:txBody>
          <a:bodyPr/>
          <a:lstStyle/>
          <a:p>
            <a:endParaRPr/>
          </a:p>
        </p:txBody>
      </p:sp>
      <p:sp>
        <p:nvSpPr>
          <p:cNvPr id="9" name="Text 7"/>
          <p:cNvSpPr/>
          <p:nvPr/>
        </p:nvSpPr>
        <p:spPr>
          <a:xfrm>
            <a:off x="777240" y="3072384"/>
            <a:ext cx="4937760" cy="237744"/>
          </a:xfrm>
          <a:prstGeom prst="rect">
            <a:avLst/>
          </a:prstGeom>
          <a:noFill/>
          <a:ln/>
        </p:spPr>
        <p:txBody>
          <a:bodyPr wrap="square" lIns="0" tIns="0" rIns="0" bIns="0" rtlCol="0" anchor="ctr"/>
          <a:lstStyle/>
          <a:p>
            <a:pPr marL="0" indent="0" algn="l">
              <a:buNone/>
            </a:pPr>
            <a:r>
              <a:rPr lang="en-US" sz="850" b="1" kern="0" spc="260" dirty="0">
                <a:solidFill>
                  <a:srgbClr val="8A8A8A"/>
                </a:solidFill>
                <a:latin typeface="Arial" pitchFamily="34" charset="0"/>
                <a:ea typeface="Arial" pitchFamily="34" charset="-122"/>
                <a:cs typeface="Arial" pitchFamily="34" charset="-120"/>
              </a:rPr>
              <a:t>PRIMARY</a:t>
            </a:r>
            <a:endParaRPr lang="en-US" sz="850" dirty="0"/>
          </a:p>
        </p:txBody>
      </p:sp>
      <p:sp>
        <p:nvSpPr>
          <p:cNvPr id="10" name="Text 8"/>
          <p:cNvSpPr/>
          <p:nvPr/>
        </p:nvSpPr>
        <p:spPr>
          <a:xfrm>
            <a:off x="777240" y="3310128"/>
            <a:ext cx="4937760" cy="365760"/>
          </a:xfrm>
          <a:prstGeom prst="rect">
            <a:avLst/>
          </a:prstGeom>
          <a:noFill/>
          <a:ln/>
        </p:spPr>
        <p:txBody>
          <a:bodyPr wrap="square" lIns="0" tIns="0" rIns="0" bIns="0" rtlCol="0" anchor="ctr"/>
          <a:lstStyle/>
          <a:p>
            <a:pPr marL="0" indent="0">
              <a:buNone/>
            </a:pPr>
            <a:r>
              <a:rPr lang="en-US" sz="2100" b="1" dirty="0">
                <a:solidFill>
                  <a:srgbClr val="000000"/>
                </a:solidFill>
                <a:latin typeface="Georgia" pitchFamily="34" charset="0"/>
                <a:ea typeface="Georgia" pitchFamily="34" charset="-122"/>
                <a:cs typeface="Georgia" pitchFamily="34" charset="-120"/>
              </a:rPr>
              <a:t>Stabilization output</a:t>
            </a:r>
            <a:endParaRPr lang="en-US" sz="2100" dirty="0"/>
          </a:p>
        </p:txBody>
      </p:sp>
      <p:sp>
        <p:nvSpPr>
          <p:cNvPr id="12" name="Text 10"/>
          <p:cNvSpPr/>
          <p:nvPr/>
        </p:nvSpPr>
        <p:spPr>
          <a:xfrm>
            <a:off x="1033272" y="3730752"/>
            <a:ext cx="4681728" cy="512064"/>
          </a:xfrm>
          <a:prstGeom prst="rect">
            <a:avLst/>
          </a:prstGeom>
          <a:noFill/>
          <a:ln/>
        </p:spPr>
        <p:txBody>
          <a:bodyPr wrap="square" lIns="0" tIns="0" rIns="0" bIns="0" rtlCol="0" anchor="ctr"/>
          <a:lstStyle/>
          <a:p>
            <a:pPr marL="0" indent="0">
              <a:lnSpc>
                <a:spcPts val="1250"/>
              </a:lnSpc>
              <a:buNone/>
            </a:pPr>
            <a:r>
              <a:rPr lang="en-US" sz="950" b="1" dirty="0">
                <a:solidFill>
                  <a:srgbClr val="525252"/>
                </a:solidFill>
                <a:latin typeface="Arial" pitchFamily="34" charset="0"/>
                <a:ea typeface="Arial" pitchFamily="34" charset="-122"/>
                <a:cs typeface="Arial" pitchFamily="34" charset="-120"/>
              </a:rPr>
              <a:t>-</a:t>
            </a:r>
            <a:r>
              <a:rPr lang="en-US" sz="950" dirty="0">
                <a:solidFill>
                  <a:srgbClr val="525252"/>
                </a:solidFill>
                <a:latin typeface="Arial" pitchFamily="34" charset="0"/>
                <a:ea typeface="Arial" pitchFamily="34" charset="-122"/>
                <a:cs typeface="Arial" pitchFamily="34" charset="-120"/>
              </a:rPr>
              <a:t> Maintained rather than delivered as an event. A continuous, low-level output held beneath your own perception limit while you work.</a:t>
            </a:r>
            <a:endParaRPr lang="en-US" sz="950" dirty="0"/>
          </a:p>
        </p:txBody>
      </p:sp>
      <p:sp>
        <p:nvSpPr>
          <p:cNvPr id="14" name="Text 12"/>
          <p:cNvSpPr/>
          <p:nvPr/>
        </p:nvSpPr>
        <p:spPr>
          <a:xfrm>
            <a:off x="1033272" y="4261104"/>
            <a:ext cx="4681728" cy="512064"/>
          </a:xfrm>
          <a:prstGeom prst="rect">
            <a:avLst/>
          </a:prstGeom>
          <a:noFill/>
          <a:ln/>
        </p:spPr>
        <p:txBody>
          <a:bodyPr wrap="square" lIns="0" tIns="0" rIns="0" bIns="0" rtlCol="0" anchor="ctr"/>
          <a:lstStyle/>
          <a:p>
            <a:pPr marL="0" indent="0">
              <a:lnSpc>
                <a:spcPts val="1250"/>
              </a:lnSpc>
              <a:buNone/>
            </a:pPr>
            <a:r>
              <a:rPr lang="en-US" sz="950" b="1" dirty="0">
                <a:solidFill>
                  <a:srgbClr val="525252"/>
                </a:solidFill>
                <a:latin typeface="Arial" pitchFamily="34" charset="0"/>
                <a:ea typeface="Arial" pitchFamily="34" charset="-122"/>
                <a:cs typeface="Arial" pitchFamily="34" charset="-120"/>
              </a:rPr>
              <a:t>-  </a:t>
            </a:r>
            <a:r>
              <a:rPr lang="en-US" sz="950" dirty="0">
                <a:solidFill>
                  <a:srgbClr val="525252"/>
                </a:solidFill>
                <a:latin typeface="Arial" pitchFamily="34" charset="0"/>
                <a:ea typeface="Arial" pitchFamily="34" charset="-122"/>
                <a:cs typeface="Arial" pitchFamily="34" charset="-120"/>
              </a:rPr>
              <a:t>Permitted only when two bounds hold with confidence: probability you notice, below alpha (0.05 to 0.20); probability of benefit, above beta (0.55 to 0.80).</a:t>
            </a:r>
            <a:endParaRPr lang="en-US" sz="950" dirty="0"/>
          </a:p>
        </p:txBody>
      </p:sp>
      <p:sp>
        <p:nvSpPr>
          <p:cNvPr id="16" name="Text 14"/>
          <p:cNvSpPr/>
          <p:nvPr/>
        </p:nvSpPr>
        <p:spPr>
          <a:xfrm>
            <a:off x="1033272" y="4791456"/>
            <a:ext cx="4681728" cy="512064"/>
          </a:xfrm>
          <a:prstGeom prst="rect">
            <a:avLst/>
          </a:prstGeom>
          <a:noFill/>
          <a:ln/>
        </p:spPr>
        <p:txBody>
          <a:bodyPr wrap="square" lIns="0" tIns="0" rIns="0" bIns="0" rtlCol="0" anchor="ctr"/>
          <a:lstStyle/>
          <a:p>
            <a:pPr marL="0" indent="0">
              <a:lnSpc>
                <a:spcPts val="1250"/>
              </a:lnSpc>
              <a:buNone/>
            </a:pPr>
            <a:r>
              <a:rPr lang="en-US" sz="950" b="1" dirty="0">
                <a:solidFill>
                  <a:srgbClr val="525252"/>
                </a:solidFill>
                <a:latin typeface="Arial" pitchFamily="34" charset="0"/>
                <a:ea typeface="Arial" pitchFamily="34" charset="-122"/>
                <a:cs typeface="Arial" pitchFamily="34" charset="-120"/>
              </a:rPr>
              <a:t>-  </a:t>
            </a:r>
            <a:r>
              <a:rPr lang="en-US" sz="950" dirty="0">
                <a:solidFill>
                  <a:srgbClr val="525252"/>
                </a:solidFill>
                <a:latin typeface="Arial" pitchFamily="34" charset="0"/>
                <a:ea typeface="Arial" pitchFamily="34" charset="-122"/>
                <a:cs typeface="Arial" pitchFamily="34" charset="-120"/>
              </a:rPr>
              <a:t>Calibrated with ascending and descending trials, staircase selection and catch trials. Monitored in use by further catch trials and perceptual checks.</a:t>
            </a:r>
            <a:endParaRPr lang="en-US" sz="950" dirty="0"/>
          </a:p>
        </p:txBody>
      </p:sp>
      <p:sp>
        <p:nvSpPr>
          <p:cNvPr id="18" name="Text 16"/>
          <p:cNvSpPr/>
          <p:nvPr/>
        </p:nvSpPr>
        <p:spPr>
          <a:xfrm>
            <a:off x="1039711" y="5321808"/>
            <a:ext cx="4681728" cy="512064"/>
          </a:xfrm>
          <a:prstGeom prst="rect">
            <a:avLst/>
          </a:prstGeom>
          <a:noFill/>
          <a:ln/>
        </p:spPr>
        <p:txBody>
          <a:bodyPr wrap="square" lIns="0" tIns="0" rIns="0" bIns="0" rtlCol="0" anchor="ctr"/>
          <a:lstStyle/>
          <a:p>
            <a:pPr marL="0" indent="0">
              <a:lnSpc>
                <a:spcPts val="1250"/>
              </a:lnSpc>
              <a:buNone/>
            </a:pPr>
            <a:r>
              <a:rPr lang="en-US" sz="950" b="1" dirty="0">
                <a:solidFill>
                  <a:srgbClr val="525252"/>
                </a:solidFill>
                <a:latin typeface="Arial" pitchFamily="34" charset="0"/>
                <a:ea typeface="Arial" pitchFamily="34" charset="-122"/>
                <a:cs typeface="Arial" pitchFamily="34" charset="-120"/>
              </a:rPr>
              <a:t>-  </a:t>
            </a:r>
            <a:r>
              <a:rPr lang="en-US" sz="950" dirty="0">
                <a:solidFill>
                  <a:srgbClr val="525252"/>
                </a:solidFill>
                <a:latin typeface="Arial" pitchFamily="34" charset="0"/>
                <a:ea typeface="Arial" pitchFamily="34" charset="-122"/>
                <a:cs typeface="Arial" pitchFamily="34" charset="-120"/>
              </a:rPr>
              <a:t>If either bound fails at any point, the mode disables itself.</a:t>
            </a:r>
            <a:endParaRPr lang="en-US" sz="950" dirty="0"/>
          </a:p>
        </p:txBody>
      </p:sp>
      <p:sp>
        <p:nvSpPr>
          <p:cNvPr id="19" name="Shape 17"/>
          <p:cNvSpPr/>
          <p:nvPr/>
        </p:nvSpPr>
        <p:spPr>
          <a:xfrm>
            <a:off x="6263640" y="2944368"/>
            <a:ext cx="4937760" cy="0"/>
          </a:xfrm>
          <a:prstGeom prst="line">
            <a:avLst/>
          </a:prstGeom>
          <a:noFill/>
          <a:ln w="17780">
            <a:solidFill>
              <a:srgbClr val="000000"/>
            </a:solidFill>
            <a:prstDash val="solid"/>
          </a:ln>
        </p:spPr>
        <p:txBody>
          <a:bodyPr/>
          <a:lstStyle/>
          <a:p>
            <a:endParaRPr/>
          </a:p>
        </p:txBody>
      </p:sp>
      <p:sp>
        <p:nvSpPr>
          <p:cNvPr id="20" name="Text 18"/>
          <p:cNvSpPr/>
          <p:nvPr/>
        </p:nvSpPr>
        <p:spPr>
          <a:xfrm>
            <a:off x="6263640" y="3072384"/>
            <a:ext cx="4937760" cy="237744"/>
          </a:xfrm>
          <a:prstGeom prst="rect">
            <a:avLst/>
          </a:prstGeom>
          <a:noFill/>
          <a:ln/>
        </p:spPr>
        <p:txBody>
          <a:bodyPr wrap="square" lIns="0" tIns="0" rIns="0" bIns="0" rtlCol="0" anchor="ctr"/>
          <a:lstStyle/>
          <a:p>
            <a:pPr marL="0" indent="0" algn="l">
              <a:buNone/>
            </a:pPr>
            <a:r>
              <a:rPr lang="en-US" sz="850" b="1" kern="0" spc="260" dirty="0">
                <a:solidFill>
                  <a:srgbClr val="8A8A8A"/>
                </a:solidFill>
                <a:latin typeface="Arial" pitchFamily="34" charset="0"/>
                <a:ea typeface="Arial" pitchFamily="34" charset="-122"/>
                <a:cs typeface="Arial" pitchFamily="34" charset="-120"/>
              </a:rPr>
              <a:t>FALLBACK</a:t>
            </a:r>
            <a:endParaRPr lang="en-US" sz="850" dirty="0"/>
          </a:p>
        </p:txBody>
      </p:sp>
      <p:sp>
        <p:nvSpPr>
          <p:cNvPr id="21" name="Text 19"/>
          <p:cNvSpPr/>
          <p:nvPr/>
        </p:nvSpPr>
        <p:spPr>
          <a:xfrm>
            <a:off x="6263640" y="3310128"/>
            <a:ext cx="4937760" cy="365760"/>
          </a:xfrm>
          <a:prstGeom prst="rect">
            <a:avLst/>
          </a:prstGeom>
          <a:noFill/>
          <a:ln/>
        </p:spPr>
        <p:txBody>
          <a:bodyPr wrap="square" lIns="0" tIns="0" rIns="0" bIns="0" rtlCol="0" anchor="ctr"/>
          <a:lstStyle/>
          <a:p>
            <a:pPr marL="0" indent="0">
              <a:buNone/>
            </a:pPr>
            <a:r>
              <a:rPr lang="en-US" sz="2100" b="1" dirty="0">
                <a:solidFill>
                  <a:srgbClr val="000000"/>
                </a:solidFill>
                <a:latin typeface="Georgia" pitchFamily="34" charset="0"/>
                <a:ea typeface="Georgia" pitchFamily="34" charset="-122"/>
                <a:cs typeface="Georgia" pitchFamily="34" charset="-120"/>
              </a:rPr>
              <a:t>Discrete sensory event</a:t>
            </a:r>
            <a:endParaRPr lang="en-US" sz="2100" dirty="0"/>
          </a:p>
        </p:txBody>
      </p:sp>
      <p:sp>
        <p:nvSpPr>
          <p:cNvPr id="23" name="Text 21"/>
          <p:cNvSpPr/>
          <p:nvPr/>
        </p:nvSpPr>
        <p:spPr>
          <a:xfrm>
            <a:off x="6519672" y="3730752"/>
            <a:ext cx="4681728" cy="512064"/>
          </a:xfrm>
          <a:prstGeom prst="rect">
            <a:avLst/>
          </a:prstGeom>
          <a:noFill/>
          <a:ln/>
        </p:spPr>
        <p:txBody>
          <a:bodyPr wrap="square" lIns="0" tIns="0" rIns="0" bIns="0" rtlCol="0" anchor="ctr"/>
          <a:lstStyle/>
          <a:p>
            <a:pPr marL="0" indent="0">
              <a:lnSpc>
                <a:spcPts val="1250"/>
              </a:lnSpc>
              <a:buNone/>
            </a:pPr>
            <a:r>
              <a:rPr lang="en-US" sz="950" b="1" dirty="0">
                <a:solidFill>
                  <a:srgbClr val="525252"/>
                </a:solidFill>
                <a:latin typeface="Arial" pitchFamily="34" charset="0"/>
                <a:ea typeface="Arial" pitchFamily="34" charset="-122"/>
                <a:cs typeface="Arial" pitchFamily="34" charset="-120"/>
              </a:rPr>
              <a:t>-  </a:t>
            </a:r>
            <a:r>
              <a:rPr lang="en-US" sz="950" dirty="0">
                <a:solidFill>
                  <a:srgbClr val="525252"/>
                </a:solidFill>
                <a:latin typeface="Arial" pitchFamily="34" charset="0"/>
                <a:ea typeface="Arial" pitchFamily="34" charset="-122"/>
                <a:cs typeface="Arial" pitchFamily="34" charset="-120"/>
              </a:rPr>
              <a:t>Where no dose region satisfies both bounds for a given person, the system falls back to a single brief output, or to monitor-only operation.</a:t>
            </a:r>
            <a:endParaRPr lang="en-US" sz="950" dirty="0"/>
          </a:p>
        </p:txBody>
      </p:sp>
      <p:sp>
        <p:nvSpPr>
          <p:cNvPr id="25" name="Text 23"/>
          <p:cNvSpPr/>
          <p:nvPr/>
        </p:nvSpPr>
        <p:spPr>
          <a:xfrm>
            <a:off x="6519672" y="4261104"/>
            <a:ext cx="4681728" cy="512064"/>
          </a:xfrm>
          <a:prstGeom prst="rect">
            <a:avLst/>
          </a:prstGeom>
          <a:noFill/>
          <a:ln/>
        </p:spPr>
        <p:txBody>
          <a:bodyPr wrap="square" lIns="0" tIns="0" rIns="0" bIns="0" rtlCol="0" anchor="ctr"/>
          <a:lstStyle/>
          <a:p>
            <a:pPr marL="0" indent="0">
              <a:lnSpc>
                <a:spcPts val="1250"/>
              </a:lnSpc>
              <a:buNone/>
            </a:pPr>
            <a:r>
              <a:rPr lang="en-US" sz="950" b="1" dirty="0">
                <a:solidFill>
                  <a:srgbClr val="525252"/>
                </a:solidFill>
                <a:latin typeface="Arial" pitchFamily="34" charset="0"/>
                <a:ea typeface="Arial" pitchFamily="34" charset="-122"/>
                <a:cs typeface="Arial" pitchFamily="34" charset="-120"/>
              </a:rPr>
              <a:t>-  </a:t>
            </a:r>
            <a:r>
              <a:rPr lang="en-US" sz="950" dirty="0">
                <a:solidFill>
                  <a:srgbClr val="525252"/>
                </a:solidFill>
                <a:latin typeface="Arial" pitchFamily="34" charset="0"/>
                <a:ea typeface="Arial" pitchFamily="34" charset="-122"/>
                <a:cs typeface="Arial" pitchFamily="34" charset="-120"/>
              </a:rPr>
              <a:t>One to five pulses, roughly 20 to 500 milliseconds each. Sub-second in total. Haptic, acoustic or optical.</a:t>
            </a:r>
            <a:endParaRPr lang="en-US" sz="950" dirty="0"/>
          </a:p>
        </p:txBody>
      </p:sp>
      <p:sp>
        <p:nvSpPr>
          <p:cNvPr id="27" name="Text 25"/>
          <p:cNvSpPr/>
          <p:nvPr/>
        </p:nvSpPr>
        <p:spPr>
          <a:xfrm>
            <a:off x="6519672" y="4791456"/>
            <a:ext cx="4681728" cy="512064"/>
          </a:xfrm>
          <a:prstGeom prst="rect">
            <a:avLst/>
          </a:prstGeom>
          <a:noFill/>
          <a:ln/>
        </p:spPr>
        <p:txBody>
          <a:bodyPr wrap="square" lIns="0" tIns="0" rIns="0" bIns="0" rtlCol="0" anchor="ctr"/>
          <a:lstStyle/>
          <a:p>
            <a:pPr marL="0" indent="0">
              <a:lnSpc>
                <a:spcPts val="1250"/>
              </a:lnSpc>
              <a:buNone/>
            </a:pPr>
            <a:r>
              <a:rPr lang="en-US" sz="950" b="1" dirty="0">
                <a:solidFill>
                  <a:srgbClr val="525252"/>
                </a:solidFill>
                <a:latin typeface="Arial" pitchFamily="34" charset="0"/>
                <a:ea typeface="Arial" pitchFamily="34" charset="-122"/>
                <a:cs typeface="Arial" pitchFamily="34" charset="-120"/>
              </a:rPr>
              <a:t>-  </a:t>
            </a:r>
            <a:r>
              <a:rPr lang="en-US" sz="950" dirty="0">
                <a:solidFill>
                  <a:srgbClr val="525252"/>
                </a:solidFill>
                <a:latin typeface="Arial" pitchFamily="34" charset="0"/>
                <a:ea typeface="Arial" pitchFamily="34" charset="-122"/>
                <a:cs typeface="Arial" pitchFamily="34" charset="-120"/>
              </a:rPr>
              <a:t>This is the validated path and the one Proto-0 demonstrates first. It is the floor, not the ambition.</a:t>
            </a:r>
            <a:endParaRPr lang="en-US" sz="950" dirty="0"/>
          </a:p>
        </p:txBody>
      </p:sp>
      <p:sp>
        <p:nvSpPr>
          <p:cNvPr id="29" name="Text 27"/>
          <p:cNvSpPr/>
          <p:nvPr/>
        </p:nvSpPr>
        <p:spPr>
          <a:xfrm>
            <a:off x="6519672" y="5321808"/>
            <a:ext cx="4681728" cy="512064"/>
          </a:xfrm>
          <a:prstGeom prst="rect">
            <a:avLst/>
          </a:prstGeom>
          <a:noFill/>
          <a:ln/>
        </p:spPr>
        <p:txBody>
          <a:bodyPr wrap="square" lIns="0" tIns="0" rIns="0" bIns="0" rtlCol="0" anchor="ctr"/>
          <a:lstStyle/>
          <a:p>
            <a:pPr marL="0" indent="0">
              <a:lnSpc>
                <a:spcPts val="1250"/>
              </a:lnSpc>
              <a:buNone/>
            </a:pPr>
            <a:r>
              <a:rPr lang="en-US" sz="950" b="1" dirty="0">
                <a:solidFill>
                  <a:srgbClr val="525252"/>
                </a:solidFill>
                <a:latin typeface="Arial" pitchFamily="34" charset="0"/>
                <a:ea typeface="Arial" pitchFamily="34" charset="-122"/>
                <a:cs typeface="Arial" pitchFamily="34" charset="-120"/>
              </a:rPr>
              <a:t>-  </a:t>
            </a:r>
            <a:r>
              <a:rPr lang="en-US" sz="950" dirty="0">
                <a:solidFill>
                  <a:srgbClr val="525252"/>
                </a:solidFill>
                <a:latin typeface="Arial" pitchFamily="34" charset="0"/>
                <a:ea typeface="Arial" pitchFamily="34" charset="-122"/>
                <a:cs typeface="Arial" pitchFamily="34" charset="-120"/>
              </a:rPr>
              <a:t>Both modes use the same eligibility, randomization, dose and safety machinery.</a:t>
            </a:r>
            <a:endParaRPr lang="en-US" sz="950" dirty="0"/>
          </a:p>
        </p:txBody>
      </p:sp>
      <p:sp>
        <p:nvSpPr>
          <p:cNvPr id="30" name="Shape 28"/>
          <p:cNvSpPr/>
          <p:nvPr/>
        </p:nvSpPr>
        <p:spPr>
          <a:xfrm>
            <a:off x="777240" y="5870448"/>
            <a:ext cx="10607040" cy="585216"/>
          </a:xfrm>
          <a:prstGeom prst="rect">
            <a:avLst/>
          </a:prstGeom>
          <a:solidFill>
            <a:srgbClr val="000000"/>
          </a:solidFill>
          <a:ln/>
        </p:spPr>
        <p:txBody>
          <a:bodyPr/>
          <a:lstStyle/>
          <a:p>
            <a:endParaRPr/>
          </a:p>
        </p:txBody>
      </p:sp>
      <p:sp>
        <p:nvSpPr>
          <p:cNvPr id="31" name="Text 29"/>
          <p:cNvSpPr/>
          <p:nvPr/>
        </p:nvSpPr>
        <p:spPr>
          <a:xfrm>
            <a:off x="1051560" y="5870448"/>
            <a:ext cx="1371600" cy="585216"/>
          </a:xfrm>
          <a:prstGeom prst="rect">
            <a:avLst/>
          </a:prstGeom>
          <a:noFill/>
          <a:ln/>
        </p:spPr>
        <p:txBody>
          <a:bodyPr wrap="square" lIns="0" tIns="0" rIns="0" bIns="0" rtlCol="0" anchor="ctr"/>
          <a:lstStyle/>
          <a:p>
            <a:pPr marL="0" indent="0">
              <a:buNone/>
            </a:pPr>
            <a:r>
              <a:rPr lang="en-US" sz="1050" b="1" dirty="0">
                <a:solidFill>
                  <a:srgbClr val="FFFFFF"/>
                </a:solidFill>
                <a:latin typeface="Arial" pitchFamily="34" charset="0"/>
                <a:ea typeface="Arial" pitchFamily="34" charset="-122"/>
                <a:cs typeface="Arial" pitchFamily="34" charset="-120"/>
              </a:rPr>
              <a:t>Stated plainly:</a:t>
            </a:r>
            <a:endParaRPr lang="en-US" sz="1050" dirty="0"/>
          </a:p>
        </p:txBody>
      </p:sp>
      <p:sp>
        <p:nvSpPr>
          <p:cNvPr id="32" name="Text 30"/>
          <p:cNvSpPr/>
          <p:nvPr/>
        </p:nvSpPr>
        <p:spPr>
          <a:xfrm>
            <a:off x="2377440" y="5870448"/>
            <a:ext cx="8732520" cy="585216"/>
          </a:xfrm>
          <a:prstGeom prst="rect">
            <a:avLst/>
          </a:prstGeom>
          <a:noFill/>
          <a:ln/>
        </p:spPr>
        <p:txBody>
          <a:bodyPr wrap="square" lIns="0" tIns="0" rIns="0" bIns="0" rtlCol="0" anchor="ctr"/>
          <a:lstStyle/>
          <a:p>
            <a:pPr marL="0" indent="0">
              <a:lnSpc>
                <a:spcPts val="1300"/>
              </a:lnSpc>
              <a:buNone/>
            </a:pPr>
            <a:r>
              <a:rPr lang="en-US" sz="1000" dirty="0">
                <a:solidFill>
                  <a:srgbClr val="CCCCCC"/>
                </a:solidFill>
                <a:latin typeface="Arial" pitchFamily="34" charset="0"/>
                <a:ea typeface="Arial" pitchFamily="34" charset="-122"/>
                <a:cs typeface="Arial" pitchFamily="34" charset="-120"/>
              </a:rPr>
              <a:t>the patent does not assume that an imperceptible output improves cognition, and nobody has demonstrated that it does. That is exactly why both modes are claimed, why the discrete fallback exists, and why the two psychometric bounds are a hard gate rather than a setting. Claims 17 and 24.</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502920"/>
            <a:ext cx="640080" cy="292608"/>
          </a:xfrm>
          <a:prstGeom prst="rect">
            <a:avLst/>
          </a:prstGeom>
          <a:noFill/>
          <a:ln/>
        </p:spPr>
        <p:txBody>
          <a:bodyPr wrap="square" lIns="0" tIns="0" rIns="0" bIns="0" rtlCol="0" anchor="ctr"/>
          <a:lstStyle/>
          <a:p>
            <a:pPr marL="0" indent="0">
              <a:buNone/>
            </a:pPr>
            <a:r>
              <a:rPr lang="en-US" sz="1050" b="1" kern="0" spc="100" dirty="0">
                <a:solidFill>
                  <a:srgbClr val="8A8A8A"/>
                </a:solidFill>
                <a:latin typeface="Arial" pitchFamily="34" charset="0"/>
                <a:ea typeface="Arial" pitchFamily="34" charset="-122"/>
                <a:cs typeface="Arial" pitchFamily="34" charset="-120"/>
              </a:rPr>
              <a:t>07</a:t>
            </a:r>
            <a:endParaRPr lang="en-US" sz="1050" dirty="0"/>
          </a:p>
        </p:txBody>
      </p:sp>
      <p:sp>
        <p:nvSpPr>
          <p:cNvPr id="3" name="Text 1"/>
          <p:cNvSpPr/>
          <p:nvPr/>
        </p:nvSpPr>
        <p:spPr>
          <a:xfrm>
            <a:off x="1371600" y="502920"/>
            <a:ext cx="6400800" cy="237744"/>
          </a:xfrm>
          <a:prstGeom prst="rect">
            <a:avLst/>
          </a:prstGeom>
          <a:noFill/>
          <a:ln/>
        </p:spPr>
        <p:txBody>
          <a:bodyPr wrap="square" lIns="0" tIns="0" rIns="0" bIns="0" rtlCol="0" anchor="ctr"/>
          <a:lstStyle/>
          <a:p>
            <a:pPr marL="0" indent="0" algn="l">
              <a:buNone/>
            </a:pPr>
            <a:r>
              <a:rPr lang="en-US" sz="950" b="1" kern="0" spc="260" dirty="0">
                <a:solidFill>
                  <a:srgbClr val="8A8A8A"/>
                </a:solidFill>
                <a:latin typeface="Arial" pitchFamily="34" charset="0"/>
                <a:ea typeface="Arial" pitchFamily="34" charset="-122"/>
                <a:cs typeface="Arial" pitchFamily="34" charset="-120"/>
              </a:rPr>
              <a:t>WHY IT CAN PROVE ANYTHING</a:t>
            </a:r>
            <a:endParaRPr lang="en-US" sz="950" dirty="0"/>
          </a:p>
        </p:txBody>
      </p:sp>
      <p:sp>
        <p:nvSpPr>
          <p:cNvPr id="4" name="Shape 2"/>
          <p:cNvSpPr/>
          <p:nvPr/>
        </p:nvSpPr>
        <p:spPr>
          <a:xfrm>
            <a:off x="777240" y="841248"/>
            <a:ext cx="10607040" cy="0"/>
          </a:xfrm>
          <a:prstGeom prst="line">
            <a:avLst/>
          </a:prstGeom>
          <a:noFill/>
          <a:ln w="15240">
            <a:solidFill>
              <a:srgbClr val="EBEBEB"/>
            </a:solidFill>
            <a:prstDash val="solid"/>
          </a:ln>
        </p:spPr>
        <p:txBody>
          <a:bodyPr/>
          <a:lstStyle/>
          <a:p>
            <a:endParaRPr/>
          </a:p>
        </p:txBody>
      </p:sp>
      <p:sp>
        <p:nvSpPr>
          <p:cNvPr id="5" name="Text 3"/>
          <p:cNvSpPr/>
          <p:nvPr/>
        </p:nvSpPr>
        <p:spPr>
          <a:xfrm>
            <a:off x="777240" y="987552"/>
            <a:ext cx="10607040" cy="914400"/>
          </a:xfrm>
          <a:prstGeom prst="rect">
            <a:avLst/>
          </a:prstGeom>
          <a:noFill/>
          <a:ln/>
        </p:spPr>
        <p:txBody>
          <a:bodyPr wrap="square" lIns="0" tIns="0" rIns="0" bIns="0" rtlCol="0" anchor="ctr"/>
          <a:lstStyle/>
          <a:p>
            <a:pPr marL="0" indent="0">
              <a:lnSpc>
                <a:spcPts val="3520"/>
              </a:lnSpc>
              <a:buNone/>
            </a:pPr>
            <a:r>
              <a:rPr lang="en-US" sz="3200" b="1" dirty="0">
                <a:solidFill>
                  <a:srgbClr val="000000"/>
                </a:solidFill>
                <a:latin typeface="Georgia" pitchFamily="34" charset="0"/>
                <a:ea typeface="Georgia" pitchFamily="34" charset="-122"/>
                <a:cs typeface="Georgia" pitchFamily="34" charset="-120"/>
              </a:rPr>
              <a:t>Three mechanisms. Every other device skips all three.</a:t>
            </a:r>
            <a:endParaRPr lang="en-US" sz="3200" dirty="0"/>
          </a:p>
        </p:txBody>
      </p:sp>
      <p:sp>
        <p:nvSpPr>
          <p:cNvPr id="6" name="Text 4"/>
          <p:cNvSpPr/>
          <p:nvPr/>
        </p:nvSpPr>
        <p:spPr>
          <a:xfrm>
            <a:off x="777240" y="1883664"/>
            <a:ext cx="10058400" cy="960120"/>
          </a:xfrm>
          <a:prstGeom prst="rect">
            <a:avLst/>
          </a:prstGeom>
          <a:noFill/>
          <a:ln/>
        </p:spPr>
        <p:txBody>
          <a:bodyPr wrap="square" lIns="0" tIns="0" rIns="0" bIns="0" rtlCol="0" anchor="ctr"/>
          <a:lstStyle/>
          <a:p>
            <a:pPr marL="0" indent="0">
              <a:lnSpc>
                <a:spcPts val="1900"/>
              </a:lnSpc>
              <a:buNone/>
            </a:pPr>
            <a:r>
              <a:rPr lang="en-US" sz="1300" dirty="0">
                <a:solidFill>
                  <a:srgbClr val="525252"/>
                </a:solidFill>
                <a:latin typeface="Georgia" pitchFamily="34" charset="0"/>
                <a:ea typeface="Georgia" pitchFamily="34" charset="-122"/>
                <a:cs typeface="Georgia" pitchFamily="34" charset="-120"/>
              </a:rPr>
              <a:t>A closed-loop device that detects a state, fires a cue, sees improvement and concludes it was right has proven nothing. It cannot rule out that you would have recovered anyway, cannot confirm the cue was delivered, and often measures the outcome through noise the cue itself created.</a:t>
            </a:r>
            <a:endParaRPr lang="en-US" sz="1300" dirty="0"/>
          </a:p>
        </p:txBody>
      </p:sp>
      <p:sp>
        <p:nvSpPr>
          <p:cNvPr id="7" name="Shape 5"/>
          <p:cNvSpPr/>
          <p:nvPr/>
        </p:nvSpPr>
        <p:spPr>
          <a:xfrm>
            <a:off x="777240" y="3017520"/>
            <a:ext cx="3346704" cy="402336"/>
          </a:xfrm>
          <a:prstGeom prst="rect">
            <a:avLst/>
          </a:prstGeom>
          <a:solidFill>
            <a:srgbClr val="000000"/>
          </a:solidFill>
          <a:ln/>
        </p:spPr>
        <p:txBody>
          <a:bodyPr/>
          <a:lstStyle/>
          <a:p>
            <a:endParaRPr/>
          </a:p>
        </p:txBody>
      </p:sp>
      <p:sp>
        <p:nvSpPr>
          <p:cNvPr id="8" name="Text 6"/>
          <p:cNvSpPr/>
          <p:nvPr/>
        </p:nvSpPr>
        <p:spPr>
          <a:xfrm>
            <a:off x="941832" y="3017520"/>
            <a:ext cx="3017520" cy="402336"/>
          </a:xfrm>
          <a:prstGeom prst="rect">
            <a:avLst/>
          </a:prstGeom>
          <a:noFill/>
          <a:ln/>
        </p:spPr>
        <p:txBody>
          <a:bodyPr wrap="square" lIns="0" tIns="0" rIns="0" bIns="0" rtlCol="0" anchor="ctr"/>
          <a:lstStyle/>
          <a:p>
            <a:pPr marL="0" indent="0">
              <a:buNone/>
            </a:pPr>
            <a:r>
              <a:rPr lang="en-US" sz="900" b="1" kern="0" spc="200" dirty="0">
                <a:solidFill>
                  <a:srgbClr val="FFFFFF"/>
                </a:solidFill>
                <a:latin typeface="Arial" pitchFamily="34" charset="0"/>
                <a:ea typeface="Arial" pitchFamily="34" charset="-122"/>
                <a:cs typeface="Arial" pitchFamily="34" charset="-120"/>
              </a:rPr>
              <a:t>PROOF 1</a:t>
            </a:r>
            <a:endParaRPr lang="en-US" sz="900" dirty="0"/>
          </a:p>
        </p:txBody>
      </p:sp>
      <p:sp>
        <p:nvSpPr>
          <p:cNvPr id="9" name="Text 7"/>
          <p:cNvSpPr/>
          <p:nvPr/>
        </p:nvSpPr>
        <p:spPr>
          <a:xfrm>
            <a:off x="777240" y="3584448"/>
            <a:ext cx="3346704" cy="658368"/>
          </a:xfrm>
          <a:prstGeom prst="rect">
            <a:avLst/>
          </a:prstGeom>
          <a:noFill/>
          <a:ln/>
        </p:spPr>
        <p:txBody>
          <a:bodyPr wrap="square" lIns="0" tIns="0" rIns="0" bIns="0" rtlCol="0" anchor="ctr"/>
          <a:lstStyle/>
          <a:p>
            <a:pPr marL="0" indent="0">
              <a:lnSpc>
                <a:spcPts val="2200"/>
              </a:lnSpc>
              <a:buNone/>
            </a:pPr>
            <a:r>
              <a:rPr lang="en-US" sz="1700" b="1" dirty="0">
                <a:solidFill>
                  <a:srgbClr val="000000"/>
                </a:solidFill>
                <a:latin typeface="Georgia" pitchFamily="34" charset="0"/>
                <a:ea typeface="Georgia" pitchFamily="34" charset="-122"/>
                <a:cs typeface="Georgia" pitchFamily="34" charset="-120"/>
              </a:rPr>
              <a:t>A control arm that never stops running</a:t>
            </a:r>
            <a:endParaRPr lang="en-US" sz="1700" dirty="0"/>
          </a:p>
        </p:txBody>
      </p:sp>
      <p:sp>
        <p:nvSpPr>
          <p:cNvPr id="10" name="Text 8"/>
          <p:cNvSpPr/>
          <p:nvPr/>
        </p:nvSpPr>
        <p:spPr>
          <a:xfrm>
            <a:off x="777240" y="4315968"/>
            <a:ext cx="3346704" cy="1463040"/>
          </a:xfrm>
          <a:prstGeom prst="rect">
            <a:avLst/>
          </a:prstGeom>
          <a:noFill/>
          <a:ln/>
        </p:spPr>
        <p:txBody>
          <a:bodyPr wrap="square" lIns="0" tIns="0" rIns="0" bIns="0" rtlCol="0" anchor="ctr"/>
          <a:lstStyle/>
          <a:p>
            <a:pPr marL="0" indent="0">
              <a:lnSpc>
                <a:spcPts val="1500"/>
              </a:lnSpc>
              <a:buNone/>
            </a:pPr>
            <a:r>
              <a:rPr lang="en-US" sz="1050" dirty="0">
                <a:solidFill>
                  <a:srgbClr val="525252"/>
                </a:solidFill>
                <a:latin typeface="Arial" pitchFamily="34" charset="0"/>
                <a:ea typeface="Arial" pitchFamily="34" charset="-122"/>
                <a:cs typeface="Arial" pitchFamily="34" charset="-120"/>
              </a:rPr>
              <a:t>On a fixed fraction of eligible moments the device deliberately withholds the output, and logs the odds before it decides. Competitors run one sham-controlled study, once, across a population, before shipping. We randomize per person, per moment, forever, and report your effect.</a:t>
            </a:r>
            <a:endParaRPr lang="en-US" sz="1050" dirty="0"/>
          </a:p>
        </p:txBody>
      </p:sp>
      <p:sp>
        <p:nvSpPr>
          <p:cNvPr id="11" name="Shape 9"/>
          <p:cNvSpPr/>
          <p:nvPr/>
        </p:nvSpPr>
        <p:spPr>
          <a:xfrm>
            <a:off x="777240" y="5779008"/>
            <a:ext cx="3346704" cy="0"/>
          </a:xfrm>
          <a:prstGeom prst="line">
            <a:avLst/>
          </a:prstGeom>
          <a:noFill/>
          <a:ln w="12700">
            <a:solidFill>
              <a:srgbClr val="EBEBEB"/>
            </a:solidFill>
            <a:prstDash val="solid"/>
          </a:ln>
        </p:spPr>
        <p:txBody>
          <a:bodyPr/>
          <a:lstStyle/>
          <a:p>
            <a:endParaRPr/>
          </a:p>
        </p:txBody>
      </p:sp>
      <p:sp>
        <p:nvSpPr>
          <p:cNvPr id="12" name="Text 10"/>
          <p:cNvSpPr/>
          <p:nvPr/>
        </p:nvSpPr>
        <p:spPr>
          <a:xfrm>
            <a:off x="777240" y="5852160"/>
            <a:ext cx="3346704" cy="237744"/>
          </a:xfrm>
          <a:prstGeom prst="rect">
            <a:avLst/>
          </a:prstGeom>
          <a:noFill/>
          <a:ln/>
        </p:spPr>
        <p:txBody>
          <a:bodyPr wrap="square" lIns="0" tIns="0" rIns="0" bIns="0" rtlCol="0" anchor="ctr"/>
          <a:lstStyle/>
          <a:p>
            <a:pPr marL="0" indent="0">
              <a:buNone/>
            </a:pPr>
            <a:r>
              <a:rPr lang="en-US" sz="850" dirty="0">
                <a:solidFill>
                  <a:srgbClr val="8A8A8A"/>
                </a:solidFill>
                <a:latin typeface="Arial" pitchFamily="34" charset="0"/>
                <a:ea typeface="Arial" pitchFamily="34" charset="-122"/>
                <a:cs typeface="Arial" pitchFamily="34" charset="-120"/>
              </a:rPr>
              <a:t>Claims 1, 6, 15, 16</a:t>
            </a:r>
            <a:endParaRPr lang="en-US" sz="850" dirty="0"/>
          </a:p>
        </p:txBody>
      </p:sp>
      <p:sp>
        <p:nvSpPr>
          <p:cNvPr id="13" name="Shape 11"/>
          <p:cNvSpPr/>
          <p:nvPr/>
        </p:nvSpPr>
        <p:spPr>
          <a:xfrm>
            <a:off x="4407408" y="3017520"/>
            <a:ext cx="3346704" cy="402336"/>
          </a:xfrm>
          <a:prstGeom prst="rect">
            <a:avLst/>
          </a:prstGeom>
          <a:solidFill>
            <a:srgbClr val="000000"/>
          </a:solidFill>
          <a:ln/>
        </p:spPr>
        <p:txBody>
          <a:bodyPr/>
          <a:lstStyle/>
          <a:p>
            <a:endParaRPr/>
          </a:p>
        </p:txBody>
      </p:sp>
      <p:sp>
        <p:nvSpPr>
          <p:cNvPr id="14" name="Text 12"/>
          <p:cNvSpPr/>
          <p:nvPr/>
        </p:nvSpPr>
        <p:spPr>
          <a:xfrm>
            <a:off x="4572000" y="3017520"/>
            <a:ext cx="3017520" cy="402336"/>
          </a:xfrm>
          <a:prstGeom prst="rect">
            <a:avLst/>
          </a:prstGeom>
          <a:noFill/>
          <a:ln/>
        </p:spPr>
        <p:txBody>
          <a:bodyPr wrap="square" lIns="0" tIns="0" rIns="0" bIns="0" rtlCol="0" anchor="ctr"/>
          <a:lstStyle/>
          <a:p>
            <a:pPr marL="0" indent="0">
              <a:buNone/>
            </a:pPr>
            <a:r>
              <a:rPr lang="en-US" sz="900" b="1" kern="0" spc="200" dirty="0">
                <a:solidFill>
                  <a:srgbClr val="FFFFFF"/>
                </a:solidFill>
                <a:latin typeface="Arial" pitchFamily="34" charset="0"/>
                <a:ea typeface="Arial" pitchFamily="34" charset="-122"/>
                <a:cs typeface="Arial" pitchFamily="34" charset="-120"/>
              </a:rPr>
              <a:t>PROOF 2</a:t>
            </a:r>
            <a:endParaRPr lang="en-US" sz="900" dirty="0"/>
          </a:p>
        </p:txBody>
      </p:sp>
      <p:sp>
        <p:nvSpPr>
          <p:cNvPr id="15" name="Text 13"/>
          <p:cNvSpPr/>
          <p:nvPr/>
        </p:nvSpPr>
        <p:spPr>
          <a:xfrm>
            <a:off x="4407408" y="3584448"/>
            <a:ext cx="3346704" cy="658368"/>
          </a:xfrm>
          <a:prstGeom prst="rect">
            <a:avLst/>
          </a:prstGeom>
          <a:noFill/>
          <a:ln/>
        </p:spPr>
        <p:txBody>
          <a:bodyPr wrap="square" lIns="0" tIns="0" rIns="0" bIns="0" rtlCol="0" anchor="ctr"/>
          <a:lstStyle/>
          <a:p>
            <a:pPr marL="0" indent="0">
              <a:lnSpc>
                <a:spcPts val="2200"/>
              </a:lnSpc>
              <a:buNone/>
            </a:pPr>
            <a:r>
              <a:rPr lang="en-US" sz="1700" b="1" dirty="0">
                <a:solidFill>
                  <a:srgbClr val="000000"/>
                </a:solidFill>
                <a:latin typeface="Georgia" pitchFamily="34" charset="0"/>
                <a:ea typeface="Georgia" pitchFamily="34" charset="-122"/>
                <a:cs typeface="Georgia" pitchFamily="34" charset="-120"/>
              </a:rPr>
              <a:t>Proof the output physically landed</a:t>
            </a:r>
            <a:endParaRPr lang="en-US" sz="1700" dirty="0"/>
          </a:p>
        </p:txBody>
      </p:sp>
      <p:sp>
        <p:nvSpPr>
          <p:cNvPr id="16" name="Text 14"/>
          <p:cNvSpPr/>
          <p:nvPr/>
        </p:nvSpPr>
        <p:spPr>
          <a:xfrm>
            <a:off x="4407408" y="4315968"/>
            <a:ext cx="3346704" cy="1463040"/>
          </a:xfrm>
          <a:prstGeom prst="rect">
            <a:avLst/>
          </a:prstGeom>
          <a:noFill/>
          <a:ln/>
        </p:spPr>
        <p:txBody>
          <a:bodyPr wrap="square" lIns="0" tIns="0" rIns="0" bIns="0" rtlCol="0" anchor="ctr"/>
          <a:lstStyle/>
          <a:p>
            <a:pPr marL="0" indent="0">
              <a:lnSpc>
                <a:spcPts val="1500"/>
              </a:lnSpc>
              <a:buNone/>
            </a:pPr>
            <a:r>
              <a:rPr lang="en-US" sz="1050" dirty="0">
                <a:solidFill>
                  <a:srgbClr val="525252"/>
                </a:solidFill>
                <a:latin typeface="Arial" pitchFamily="34" charset="0"/>
                <a:ea typeface="Arial" pitchFamily="34" charset="-122"/>
                <a:cs typeface="Arial" pitchFamily="34" charset="-120"/>
              </a:rPr>
              <a:t>A command is not an event. Battery sag, poor contact, clipping or a safety clip can all mean less was delivered than requested. We reconstruct the real dose from driver current, back-EMF and an accelerometer in the housing. If it fell short, the moment is discarded, not counted.</a:t>
            </a:r>
            <a:endParaRPr lang="en-US" sz="1050" dirty="0"/>
          </a:p>
        </p:txBody>
      </p:sp>
      <p:sp>
        <p:nvSpPr>
          <p:cNvPr id="17" name="Shape 15"/>
          <p:cNvSpPr/>
          <p:nvPr/>
        </p:nvSpPr>
        <p:spPr>
          <a:xfrm>
            <a:off x="4407408" y="5779008"/>
            <a:ext cx="3346704" cy="0"/>
          </a:xfrm>
          <a:prstGeom prst="line">
            <a:avLst/>
          </a:prstGeom>
          <a:noFill/>
          <a:ln w="12700">
            <a:solidFill>
              <a:srgbClr val="EBEBEB"/>
            </a:solidFill>
            <a:prstDash val="solid"/>
          </a:ln>
        </p:spPr>
        <p:txBody>
          <a:bodyPr/>
          <a:lstStyle/>
          <a:p>
            <a:endParaRPr/>
          </a:p>
        </p:txBody>
      </p:sp>
      <p:sp>
        <p:nvSpPr>
          <p:cNvPr id="18" name="Text 16"/>
          <p:cNvSpPr/>
          <p:nvPr/>
        </p:nvSpPr>
        <p:spPr>
          <a:xfrm>
            <a:off x="4407408" y="5852160"/>
            <a:ext cx="3346704" cy="237744"/>
          </a:xfrm>
          <a:prstGeom prst="rect">
            <a:avLst/>
          </a:prstGeom>
          <a:noFill/>
          <a:ln/>
        </p:spPr>
        <p:txBody>
          <a:bodyPr wrap="square" lIns="0" tIns="0" rIns="0" bIns="0" rtlCol="0" anchor="ctr"/>
          <a:lstStyle/>
          <a:p>
            <a:pPr marL="0" indent="0">
              <a:buNone/>
            </a:pPr>
            <a:r>
              <a:rPr lang="en-US" sz="850" dirty="0">
                <a:solidFill>
                  <a:srgbClr val="8A8A8A"/>
                </a:solidFill>
                <a:latin typeface="Arial" pitchFamily="34" charset="0"/>
                <a:ea typeface="Arial" pitchFamily="34" charset="-122"/>
                <a:cs typeface="Arial" pitchFamily="34" charset="-120"/>
              </a:rPr>
              <a:t>Claims 7, 26</a:t>
            </a:r>
            <a:endParaRPr lang="en-US" sz="850" dirty="0"/>
          </a:p>
        </p:txBody>
      </p:sp>
      <p:sp>
        <p:nvSpPr>
          <p:cNvPr id="19" name="Shape 17"/>
          <p:cNvSpPr/>
          <p:nvPr/>
        </p:nvSpPr>
        <p:spPr>
          <a:xfrm>
            <a:off x="8037576" y="3017520"/>
            <a:ext cx="3346704" cy="402336"/>
          </a:xfrm>
          <a:prstGeom prst="rect">
            <a:avLst/>
          </a:prstGeom>
          <a:solidFill>
            <a:srgbClr val="000000"/>
          </a:solidFill>
          <a:ln/>
        </p:spPr>
        <p:txBody>
          <a:bodyPr/>
          <a:lstStyle/>
          <a:p>
            <a:endParaRPr/>
          </a:p>
        </p:txBody>
      </p:sp>
      <p:sp>
        <p:nvSpPr>
          <p:cNvPr id="20" name="Text 18"/>
          <p:cNvSpPr/>
          <p:nvPr/>
        </p:nvSpPr>
        <p:spPr>
          <a:xfrm>
            <a:off x="8202168" y="3017520"/>
            <a:ext cx="3017520" cy="402336"/>
          </a:xfrm>
          <a:prstGeom prst="rect">
            <a:avLst/>
          </a:prstGeom>
          <a:noFill/>
          <a:ln/>
        </p:spPr>
        <p:txBody>
          <a:bodyPr wrap="square" lIns="0" tIns="0" rIns="0" bIns="0" rtlCol="0" anchor="ctr"/>
          <a:lstStyle/>
          <a:p>
            <a:pPr marL="0" indent="0">
              <a:buNone/>
            </a:pPr>
            <a:r>
              <a:rPr lang="en-US" sz="900" b="1" kern="0" spc="200" dirty="0">
                <a:solidFill>
                  <a:srgbClr val="FFFFFF"/>
                </a:solidFill>
                <a:latin typeface="Arial" pitchFamily="34" charset="0"/>
                <a:ea typeface="Arial" pitchFamily="34" charset="-122"/>
                <a:cs typeface="Arial" pitchFamily="34" charset="-120"/>
              </a:rPr>
              <a:t>PROOF 3</a:t>
            </a:r>
            <a:endParaRPr lang="en-US" sz="900" dirty="0"/>
          </a:p>
        </p:txBody>
      </p:sp>
      <p:sp>
        <p:nvSpPr>
          <p:cNvPr id="21" name="Text 19"/>
          <p:cNvSpPr/>
          <p:nvPr/>
        </p:nvSpPr>
        <p:spPr>
          <a:xfrm>
            <a:off x="8037576" y="3584448"/>
            <a:ext cx="3346704" cy="658368"/>
          </a:xfrm>
          <a:prstGeom prst="rect">
            <a:avLst/>
          </a:prstGeom>
          <a:noFill/>
          <a:ln/>
        </p:spPr>
        <p:txBody>
          <a:bodyPr wrap="square" lIns="0" tIns="0" rIns="0" bIns="0" rtlCol="0" anchor="ctr"/>
          <a:lstStyle/>
          <a:p>
            <a:pPr marL="0" indent="0">
              <a:lnSpc>
                <a:spcPts val="2200"/>
              </a:lnSpc>
              <a:buNone/>
            </a:pPr>
            <a:r>
              <a:rPr lang="en-US" sz="1700" b="1" dirty="0">
                <a:solidFill>
                  <a:srgbClr val="000000"/>
                </a:solidFill>
                <a:latin typeface="Georgia" pitchFamily="34" charset="0"/>
                <a:ea typeface="Georgia" pitchFamily="34" charset="-122"/>
                <a:cs typeface="Georgia" pitchFamily="34" charset="-120"/>
              </a:rPr>
              <a:t>An outcome window that opens on measurement</a:t>
            </a:r>
            <a:endParaRPr lang="en-US" sz="1700" dirty="0"/>
          </a:p>
        </p:txBody>
      </p:sp>
      <p:sp>
        <p:nvSpPr>
          <p:cNvPr id="22" name="Text 20"/>
          <p:cNvSpPr/>
          <p:nvPr/>
        </p:nvSpPr>
        <p:spPr>
          <a:xfrm>
            <a:off x="8037576" y="4315968"/>
            <a:ext cx="3346704" cy="1463040"/>
          </a:xfrm>
          <a:prstGeom prst="rect">
            <a:avLst/>
          </a:prstGeom>
          <a:noFill/>
          <a:ln/>
        </p:spPr>
        <p:txBody>
          <a:bodyPr wrap="square" lIns="0" tIns="0" rIns="0" bIns="0" rtlCol="0" anchor="ctr"/>
          <a:lstStyle/>
          <a:p>
            <a:pPr marL="0" indent="0">
              <a:lnSpc>
                <a:spcPts val="1500"/>
              </a:lnSpc>
              <a:buNone/>
            </a:pPr>
            <a:r>
              <a:rPr lang="en-US" sz="1050" dirty="0">
                <a:solidFill>
                  <a:srgbClr val="525252"/>
                </a:solidFill>
                <a:latin typeface="Arial" pitchFamily="34" charset="0"/>
                <a:ea typeface="Arial" pitchFamily="34" charset="-122"/>
                <a:cs typeface="Arial" pitchFamily="34" charset="-120"/>
              </a:rPr>
              <a:t>The output physically disturbs the sensor reading the result. So we watch the interference decay and open the measurement window only once it has actually settled, not after a fixed guess of a delay. No clean window, no data point. Nothing is imputed.</a:t>
            </a:r>
            <a:endParaRPr lang="en-US" sz="1050" dirty="0"/>
          </a:p>
        </p:txBody>
      </p:sp>
      <p:sp>
        <p:nvSpPr>
          <p:cNvPr id="23" name="Shape 21"/>
          <p:cNvSpPr/>
          <p:nvPr/>
        </p:nvSpPr>
        <p:spPr>
          <a:xfrm>
            <a:off x="8037576" y="5779008"/>
            <a:ext cx="3346704" cy="0"/>
          </a:xfrm>
          <a:prstGeom prst="line">
            <a:avLst/>
          </a:prstGeom>
          <a:noFill/>
          <a:ln w="12700">
            <a:solidFill>
              <a:srgbClr val="EBEBEB"/>
            </a:solidFill>
            <a:prstDash val="solid"/>
          </a:ln>
        </p:spPr>
        <p:txBody>
          <a:bodyPr/>
          <a:lstStyle/>
          <a:p>
            <a:endParaRPr/>
          </a:p>
        </p:txBody>
      </p:sp>
      <p:sp>
        <p:nvSpPr>
          <p:cNvPr id="24" name="Text 22"/>
          <p:cNvSpPr/>
          <p:nvPr/>
        </p:nvSpPr>
        <p:spPr>
          <a:xfrm>
            <a:off x="8037576" y="5852160"/>
            <a:ext cx="3346704" cy="237744"/>
          </a:xfrm>
          <a:prstGeom prst="rect">
            <a:avLst/>
          </a:prstGeom>
          <a:noFill/>
          <a:ln/>
        </p:spPr>
        <p:txBody>
          <a:bodyPr wrap="square" lIns="0" tIns="0" rIns="0" bIns="0" rtlCol="0" anchor="ctr"/>
          <a:lstStyle/>
          <a:p>
            <a:pPr marL="0" indent="0">
              <a:buNone/>
            </a:pPr>
            <a:r>
              <a:rPr lang="en-US" sz="850" dirty="0">
                <a:solidFill>
                  <a:srgbClr val="8A8A8A"/>
                </a:solidFill>
                <a:latin typeface="Arial" pitchFamily="34" charset="0"/>
                <a:ea typeface="Arial" pitchFamily="34" charset="-122"/>
                <a:cs typeface="Arial" pitchFamily="34" charset="-120"/>
              </a:rPr>
              <a:t>Claim 8</a:t>
            </a:r>
            <a:endParaRPr lang="en-US" sz="850" dirty="0"/>
          </a:p>
        </p:txBody>
      </p:sp>
      <p:pic>
        <p:nvPicPr>
          <p:cNvPr id="25" name="Image 0" descr="logo/f0_k.png"/>
          <p:cNvPicPr>
            <a:picLocks noChangeAspect="1"/>
          </p:cNvPicPr>
          <p:nvPr/>
        </p:nvPicPr>
        <p:blipFill>
          <a:blip r:embed="rId3"/>
          <a:stretch>
            <a:fillRect/>
          </a:stretch>
        </p:blipFill>
        <p:spPr>
          <a:xfrm>
            <a:off x="10710367" y="6309360"/>
            <a:ext cx="173736" cy="173736"/>
          </a:xfrm>
          <a:prstGeom prst="rect">
            <a:avLst/>
          </a:prstGeom>
        </p:spPr>
      </p:pic>
      <p:sp>
        <p:nvSpPr>
          <p:cNvPr id="26" name="Text 23"/>
          <p:cNvSpPr/>
          <p:nvPr/>
        </p:nvSpPr>
        <p:spPr>
          <a:xfrm>
            <a:off x="10948111" y="6355080"/>
            <a:ext cx="822960" cy="256032"/>
          </a:xfrm>
          <a:prstGeom prst="rect">
            <a:avLst/>
          </a:prstGeom>
          <a:noFill/>
          <a:ln/>
        </p:spPr>
        <p:txBody>
          <a:bodyPr wrap="square" lIns="0" tIns="0" rIns="0" bIns="0" rtlCol="0" anchor="ctr"/>
          <a:lstStyle/>
          <a:p>
            <a:pPr marL="0" indent="0">
              <a:buNone/>
            </a:pPr>
            <a:r>
              <a:rPr lang="en-US" sz="850" kern="0" spc="140" dirty="0">
                <a:solidFill>
                  <a:srgbClr val="8A8A8A"/>
                </a:solidFill>
                <a:latin typeface="Arial" pitchFamily="34" charset="0"/>
                <a:ea typeface="Arial" pitchFamily="34" charset="-122"/>
                <a:cs typeface="Arial" pitchFamily="34" charset="-120"/>
              </a:rPr>
              <a:t>SCOPE  08</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77240" y="502920"/>
            <a:ext cx="640080" cy="292608"/>
          </a:xfrm>
          <a:prstGeom prst="rect">
            <a:avLst/>
          </a:prstGeom>
          <a:noFill/>
          <a:ln/>
        </p:spPr>
        <p:txBody>
          <a:bodyPr wrap="square" lIns="0" tIns="0" rIns="0" bIns="0" rtlCol="0" anchor="ctr"/>
          <a:lstStyle/>
          <a:p>
            <a:pPr marL="0" indent="0">
              <a:buNone/>
            </a:pPr>
            <a:r>
              <a:rPr lang="en-US" sz="1050" b="1" kern="0" spc="100" dirty="0">
                <a:solidFill>
                  <a:srgbClr val="8A8A8A"/>
                </a:solidFill>
                <a:latin typeface="Arial" pitchFamily="34" charset="0"/>
                <a:ea typeface="Arial" pitchFamily="34" charset="-122"/>
                <a:cs typeface="Arial" pitchFamily="34" charset="-120"/>
              </a:rPr>
              <a:t>08</a:t>
            </a:r>
            <a:endParaRPr lang="en-US" sz="1050" dirty="0"/>
          </a:p>
        </p:txBody>
      </p:sp>
      <p:sp>
        <p:nvSpPr>
          <p:cNvPr id="3" name="Text 1"/>
          <p:cNvSpPr/>
          <p:nvPr/>
        </p:nvSpPr>
        <p:spPr>
          <a:xfrm>
            <a:off x="1371600" y="502920"/>
            <a:ext cx="6400800" cy="237744"/>
          </a:xfrm>
          <a:prstGeom prst="rect">
            <a:avLst/>
          </a:prstGeom>
          <a:noFill/>
          <a:ln/>
        </p:spPr>
        <p:txBody>
          <a:bodyPr wrap="square" lIns="0" tIns="0" rIns="0" bIns="0" rtlCol="0" anchor="ctr"/>
          <a:lstStyle/>
          <a:p>
            <a:pPr marL="0" indent="0" algn="l">
              <a:buNone/>
            </a:pPr>
            <a:r>
              <a:rPr lang="en-US" sz="950" b="1" kern="0" spc="260" dirty="0">
                <a:solidFill>
                  <a:srgbClr val="8A8A8A"/>
                </a:solidFill>
                <a:latin typeface="Arial" pitchFamily="34" charset="0"/>
                <a:ea typeface="Arial" pitchFamily="34" charset="-122"/>
                <a:cs typeface="Arial" pitchFamily="34" charset="-120"/>
              </a:rPr>
              <a:t>COMPETITION</a:t>
            </a:r>
            <a:endParaRPr lang="en-US" sz="950" dirty="0"/>
          </a:p>
        </p:txBody>
      </p:sp>
      <p:sp>
        <p:nvSpPr>
          <p:cNvPr id="4" name="Shape 2"/>
          <p:cNvSpPr/>
          <p:nvPr/>
        </p:nvSpPr>
        <p:spPr>
          <a:xfrm>
            <a:off x="777240" y="841248"/>
            <a:ext cx="10607040" cy="0"/>
          </a:xfrm>
          <a:prstGeom prst="line">
            <a:avLst/>
          </a:prstGeom>
          <a:noFill/>
          <a:ln w="15240">
            <a:solidFill>
              <a:srgbClr val="EBEBEB"/>
            </a:solidFill>
            <a:prstDash val="solid"/>
          </a:ln>
        </p:spPr>
        <p:txBody>
          <a:bodyPr/>
          <a:lstStyle/>
          <a:p>
            <a:endParaRPr/>
          </a:p>
        </p:txBody>
      </p:sp>
      <p:sp>
        <p:nvSpPr>
          <p:cNvPr id="5" name="Text 3"/>
          <p:cNvSpPr/>
          <p:nvPr/>
        </p:nvSpPr>
        <p:spPr>
          <a:xfrm>
            <a:off x="777240" y="987552"/>
            <a:ext cx="10607040" cy="914400"/>
          </a:xfrm>
          <a:prstGeom prst="rect">
            <a:avLst/>
          </a:prstGeom>
          <a:noFill/>
          <a:ln/>
        </p:spPr>
        <p:txBody>
          <a:bodyPr wrap="square" lIns="0" tIns="0" rIns="0" bIns="0" rtlCol="0" anchor="ctr"/>
          <a:lstStyle/>
          <a:p>
            <a:pPr marL="0" indent="0">
              <a:lnSpc>
                <a:spcPts val="3520"/>
              </a:lnSpc>
              <a:buNone/>
            </a:pPr>
            <a:r>
              <a:rPr lang="en-US" sz="3200" b="1" dirty="0">
                <a:solidFill>
                  <a:srgbClr val="000000"/>
                </a:solidFill>
                <a:latin typeface="Georgia" pitchFamily="34" charset="0"/>
                <a:ea typeface="Georgia" pitchFamily="34" charset="-122"/>
                <a:cs typeface="Georgia" pitchFamily="34" charset="-120"/>
              </a:rPr>
              <a:t>Everyone stimulates. Nobody measures whether it worked, for you.</a:t>
            </a:r>
            <a:endParaRPr lang="en-US" sz="3200" dirty="0"/>
          </a:p>
        </p:txBody>
      </p:sp>
      <p:sp>
        <p:nvSpPr>
          <p:cNvPr id="6" name="Text 4"/>
          <p:cNvSpPr/>
          <p:nvPr/>
        </p:nvSpPr>
        <p:spPr>
          <a:xfrm>
            <a:off x="777240" y="1883664"/>
            <a:ext cx="10058400" cy="960120"/>
          </a:xfrm>
          <a:prstGeom prst="rect">
            <a:avLst/>
          </a:prstGeom>
          <a:noFill/>
          <a:ln/>
        </p:spPr>
        <p:txBody>
          <a:bodyPr wrap="square" lIns="0" tIns="0" rIns="0" bIns="0" rtlCol="0" anchor="ctr"/>
          <a:lstStyle/>
          <a:p>
            <a:pPr marL="0" indent="0">
              <a:lnSpc>
                <a:spcPts val="1900"/>
              </a:lnSpc>
              <a:buNone/>
            </a:pPr>
            <a:r>
              <a:rPr lang="en-US" sz="1300" dirty="0">
                <a:solidFill>
                  <a:srgbClr val="525252"/>
                </a:solidFill>
                <a:latin typeface="Georgia" pitchFamily="34" charset="0"/>
                <a:ea typeface="Georgia" pitchFamily="34" charset="-122"/>
                <a:cs typeface="Georgia" pitchFamily="34" charset="-120"/>
              </a:rPr>
              <a:t>The serious players are real and well funded. They are also all pointed at sleep, and they all validate the same way: one controlled study, before shipping, across a population.</a:t>
            </a:r>
            <a:endParaRPr lang="en-US" sz="1300" dirty="0"/>
          </a:p>
        </p:txBody>
      </p:sp>
      <p:sp>
        <p:nvSpPr>
          <p:cNvPr id="7" name="Text 5"/>
          <p:cNvSpPr/>
          <p:nvPr/>
        </p:nvSpPr>
        <p:spPr>
          <a:xfrm>
            <a:off x="5715000" y="2907792"/>
            <a:ext cx="1133856" cy="237744"/>
          </a:xfrm>
          <a:prstGeom prst="rect">
            <a:avLst/>
          </a:prstGeom>
          <a:noFill/>
          <a:ln/>
        </p:spPr>
        <p:txBody>
          <a:bodyPr wrap="square" lIns="0" tIns="0" rIns="0" bIns="0" rtlCol="0" anchor="ctr"/>
          <a:lstStyle/>
          <a:p>
            <a:pPr marL="0" indent="0" algn="ctr">
              <a:buNone/>
            </a:pPr>
            <a:r>
              <a:rPr lang="en-US" sz="1050" b="1" dirty="0">
                <a:solidFill>
                  <a:srgbClr val="000000"/>
                </a:solidFill>
                <a:latin typeface="Arial" pitchFamily="34" charset="0"/>
                <a:ea typeface="Arial" pitchFamily="34" charset="-122"/>
                <a:cs typeface="Arial" pitchFamily="34" charset="-120"/>
              </a:rPr>
              <a:t>Elemind</a:t>
            </a:r>
            <a:endParaRPr lang="en-US" sz="1050" dirty="0"/>
          </a:p>
        </p:txBody>
      </p:sp>
      <p:sp>
        <p:nvSpPr>
          <p:cNvPr id="8" name="Text 6"/>
          <p:cNvSpPr/>
          <p:nvPr/>
        </p:nvSpPr>
        <p:spPr>
          <a:xfrm>
            <a:off x="5715000" y="3127248"/>
            <a:ext cx="1133856" cy="201168"/>
          </a:xfrm>
          <a:prstGeom prst="rect">
            <a:avLst/>
          </a:prstGeom>
          <a:noFill/>
          <a:ln/>
        </p:spPr>
        <p:txBody>
          <a:bodyPr wrap="square" lIns="0" tIns="0" rIns="0" bIns="0" rtlCol="0" anchor="ctr"/>
          <a:lstStyle/>
          <a:p>
            <a:pPr marL="0" indent="0" algn="ctr">
              <a:buNone/>
            </a:pPr>
            <a:r>
              <a:rPr lang="en-US" sz="800" dirty="0">
                <a:solidFill>
                  <a:srgbClr val="8A8A8A"/>
                </a:solidFill>
                <a:latin typeface="Arial" pitchFamily="34" charset="0"/>
                <a:ea typeface="Arial" pitchFamily="34" charset="-122"/>
                <a:cs typeface="Arial" pitchFamily="34" charset="-120"/>
              </a:rPr>
              <a:t>acoustic, MIT</a:t>
            </a:r>
            <a:endParaRPr lang="en-US" sz="800" dirty="0"/>
          </a:p>
        </p:txBody>
      </p:sp>
      <p:sp>
        <p:nvSpPr>
          <p:cNvPr id="9" name="Text 7"/>
          <p:cNvSpPr/>
          <p:nvPr/>
        </p:nvSpPr>
        <p:spPr>
          <a:xfrm>
            <a:off x="6848856" y="2907792"/>
            <a:ext cx="1133856" cy="237744"/>
          </a:xfrm>
          <a:prstGeom prst="rect">
            <a:avLst/>
          </a:prstGeom>
          <a:noFill/>
          <a:ln/>
        </p:spPr>
        <p:txBody>
          <a:bodyPr wrap="square" lIns="0" tIns="0" rIns="0" bIns="0" rtlCol="0" anchor="ctr"/>
          <a:lstStyle/>
          <a:p>
            <a:pPr marL="0" indent="0" algn="ctr">
              <a:buNone/>
            </a:pPr>
            <a:r>
              <a:rPr lang="en-US" sz="1050" b="1" dirty="0">
                <a:solidFill>
                  <a:srgbClr val="000000"/>
                </a:solidFill>
                <a:latin typeface="Arial" pitchFamily="34" charset="0"/>
                <a:ea typeface="Arial" pitchFamily="34" charset="-122"/>
                <a:cs typeface="Arial" pitchFamily="34" charset="-120"/>
              </a:rPr>
              <a:t>Somnee</a:t>
            </a:r>
            <a:endParaRPr lang="en-US" sz="1050" dirty="0"/>
          </a:p>
        </p:txBody>
      </p:sp>
      <p:sp>
        <p:nvSpPr>
          <p:cNvPr id="10" name="Text 8"/>
          <p:cNvSpPr/>
          <p:nvPr/>
        </p:nvSpPr>
        <p:spPr>
          <a:xfrm>
            <a:off x="6848856" y="3127248"/>
            <a:ext cx="1133856" cy="201168"/>
          </a:xfrm>
          <a:prstGeom prst="rect">
            <a:avLst/>
          </a:prstGeom>
          <a:noFill/>
          <a:ln/>
        </p:spPr>
        <p:txBody>
          <a:bodyPr wrap="square" lIns="0" tIns="0" rIns="0" bIns="0" rtlCol="0" anchor="ctr"/>
          <a:lstStyle/>
          <a:p>
            <a:pPr marL="0" indent="0" algn="ctr">
              <a:buNone/>
            </a:pPr>
            <a:r>
              <a:rPr lang="en-US" sz="800" dirty="0">
                <a:solidFill>
                  <a:srgbClr val="8A8A8A"/>
                </a:solidFill>
                <a:latin typeface="Arial" pitchFamily="34" charset="0"/>
                <a:ea typeface="Arial" pitchFamily="34" charset="-122"/>
                <a:cs typeface="Arial" pitchFamily="34" charset="-120"/>
              </a:rPr>
              <a:t>tACS, Berkeley</a:t>
            </a:r>
            <a:endParaRPr lang="en-US" sz="800" dirty="0"/>
          </a:p>
        </p:txBody>
      </p:sp>
      <p:sp>
        <p:nvSpPr>
          <p:cNvPr id="11" name="Text 9"/>
          <p:cNvSpPr/>
          <p:nvPr/>
        </p:nvSpPr>
        <p:spPr>
          <a:xfrm>
            <a:off x="7982712" y="2907792"/>
            <a:ext cx="1133856" cy="237744"/>
          </a:xfrm>
          <a:prstGeom prst="rect">
            <a:avLst/>
          </a:prstGeom>
          <a:noFill/>
          <a:ln/>
        </p:spPr>
        <p:txBody>
          <a:bodyPr wrap="square" lIns="0" tIns="0" rIns="0" bIns="0" rtlCol="0" anchor="ctr"/>
          <a:lstStyle/>
          <a:p>
            <a:pPr marL="0" indent="0" algn="ctr">
              <a:buNone/>
            </a:pPr>
            <a:r>
              <a:rPr lang="en-US" sz="1050" b="1" dirty="0">
                <a:solidFill>
                  <a:srgbClr val="000000"/>
                </a:solidFill>
                <a:latin typeface="Arial" pitchFamily="34" charset="0"/>
                <a:ea typeface="Arial" pitchFamily="34" charset="-122"/>
                <a:cs typeface="Arial" pitchFamily="34" charset="-120"/>
              </a:rPr>
              <a:t>Apollo</a:t>
            </a:r>
            <a:endParaRPr lang="en-US" sz="1050" dirty="0"/>
          </a:p>
        </p:txBody>
      </p:sp>
      <p:sp>
        <p:nvSpPr>
          <p:cNvPr id="12" name="Text 10"/>
          <p:cNvSpPr/>
          <p:nvPr/>
        </p:nvSpPr>
        <p:spPr>
          <a:xfrm>
            <a:off x="7982712" y="3127248"/>
            <a:ext cx="1133856" cy="201168"/>
          </a:xfrm>
          <a:prstGeom prst="rect">
            <a:avLst/>
          </a:prstGeom>
          <a:noFill/>
          <a:ln/>
        </p:spPr>
        <p:txBody>
          <a:bodyPr wrap="square" lIns="0" tIns="0" rIns="0" bIns="0" rtlCol="0" anchor="ctr"/>
          <a:lstStyle/>
          <a:p>
            <a:pPr marL="0" indent="0" algn="ctr">
              <a:buNone/>
            </a:pPr>
            <a:r>
              <a:rPr lang="en-US" sz="800" dirty="0">
                <a:solidFill>
                  <a:srgbClr val="8A8A8A"/>
                </a:solidFill>
                <a:latin typeface="Arial" pitchFamily="34" charset="0"/>
                <a:ea typeface="Arial" pitchFamily="34" charset="-122"/>
                <a:cs typeface="Arial" pitchFamily="34" charset="-120"/>
              </a:rPr>
              <a:t>vibration</a:t>
            </a:r>
            <a:endParaRPr lang="en-US" sz="800" dirty="0"/>
          </a:p>
        </p:txBody>
      </p:sp>
      <p:sp>
        <p:nvSpPr>
          <p:cNvPr id="13" name="Text 11"/>
          <p:cNvSpPr/>
          <p:nvPr/>
        </p:nvSpPr>
        <p:spPr>
          <a:xfrm>
            <a:off x="9116568" y="2907792"/>
            <a:ext cx="1133856" cy="237744"/>
          </a:xfrm>
          <a:prstGeom prst="rect">
            <a:avLst/>
          </a:prstGeom>
          <a:noFill/>
          <a:ln/>
        </p:spPr>
        <p:txBody>
          <a:bodyPr wrap="square" lIns="0" tIns="0" rIns="0" bIns="0" rtlCol="0" anchor="ctr"/>
          <a:lstStyle/>
          <a:p>
            <a:pPr marL="0" indent="0" algn="ctr">
              <a:buNone/>
            </a:pPr>
            <a:r>
              <a:rPr lang="en-US" sz="1050" b="1" dirty="0">
                <a:solidFill>
                  <a:srgbClr val="000000"/>
                </a:solidFill>
                <a:latin typeface="Arial" pitchFamily="34" charset="0"/>
                <a:ea typeface="Arial" pitchFamily="34" charset="-122"/>
                <a:cs typeface="Arial" pitchFamily="34" charset="-120"/>
              </a:rPr>
              <a:t>Muse</a:t>
            </a:r>
            <a:endParaRPr lang="en-US" sz="1050" dirty="0"/>
          </a:p>
        </p:txBody>
      </p:sp>
      <p:sp>
        <p:nvSpPr>
          <p:cNvPr id="14" name="Text 12"/>
          <p:cNvSpPr/>
          <p:nvPr/>
        </p:nvSpPr>
        <p:spPr>
          <a:xfrm>
            <a:off x="9116568" y="3127248"/>
            <a:ext cx="1133856" cy="201168"/>
          </a:xfrm>
          <a:prstGeom prst="rect">
            <a:avLst/>
          </a:prstGeom>
          <a:noFill/>
          <a:ln/>
        </p:spPr>
        <p:txBody>
          <a:bodyPr wrap="square" lIns="0" tIns="0" rIns="0" bIns="0" rtlCol="0" anchor="ctr"/>
          <a:lstStyle/>
          <a:p>
            <a:pPr marL="0" indent="0" algn="ctr">
              <a:buNone/>
            </a:pPr>
            <a:r>
              <a:rPr lang="en-US" sz="800" dirty="0">
                <a:solidFill>
                  <a:srgbClr val="8A8A8A"/>
                </a:solidFill>
                <a:latin typeface="Arial" pitchFamily="34" charset="0"/>
                <a:ea typeface="Arial" pitchFamily="34" charset="-122"/>
                <a:cs typeface="Arial" pitchFamily="34" charset="-120"/>
              </a:rPr>
              <a:t>EEG tracking</a:t>
            </a:r>
            <a:endParaRPr lang="en-US" sz="800" dirty="0"/>
          </a:p>
        </p:txBody>
      </p:sp>
      <p:sp>
        <p:nvSpPr>
          <p:cNvPr id="15" name="Shape 13"/>
          <p:cNvSpPr/>
          <p:nvPr/>
        </p:nvSpPr>
        <p:spPr>
          <a:xfrm>
            <a:off x="10250424" y="2834640"/>
            <a:ext cx="1133856" cy="3438144"/>
          </a:xfrm>
          <a:prstGeom prst="rect">
            <a:avLst/>
          </a:prstGeom>
          <a:solidFill>
            <a:srgbClr val="F5F5F5"/>
          </a:solidFill>
          <a:ln/>
        </p:spPr>
        <p:txBody>
          <a:bodyPr/>
          <a:lstStyle/>
          <a:p>
            <a:endParaRPr/>
          </a:p>
        </p:txBody>
      </p:sp>
      <p:sp>
        <p:nvSpPr>
          <p:cNvPr id="16" name="Text 14"/>
          <p:cNvSpPr/>
          <p:nvPr/>
        </p:nvSpPr>
        <p:spPr>
          <a:xfrm>
            <a:off x="10250424" y="2907792"/>
            <a:ext cx="1133856" cy="237744"/>
          </a:xfrm>
          <a:prstGeom prst="rect">
            <a:avLst/>
          </a:prstGeom>
          <a:noFill/>
          <a:ln/>
        </p:spPr>
        <p:txBody>
          <a:bodyPr wrap="square" lIns="0" tIns="0" rIns="0" bIns="0" rtlCol="0" anchor="ctr"/>
          <a:lstStyle/>
          <a:p>
            <a:pPr marL="0" indent="0" algn="ctr">
              <a:buNone/>
            </a:pPr>
            <a:r>
              <a:rPr lang="en-US" sz="1150" b="1" kern="0" spc="120" dirty="0">
                <a:solidFill>
                  <a:srgbClr val="000000"/>
                </a:solidFill>
                <a:latin typeface="Arial" pitchFamily="34" charset="0"/>
                <a:ea typeface="Arial" pitchFamily="34" charset="-122"/>
                <a:cs typeface="Arial" pitchFamily="34" charset="-120"/>
              </a:rPr>
              <a:t>SCOPE</a:t>
            </a:r>
            <a:endParaRPr lang="en-US" sz="1150" dirty="0"/>
          </a:p>
        </p:txBody>
      </p:sp>
      <p:sp>
        <p:nvSpPr>
          <p:cNvPr id="17" name="Shape 15"/>
          <p:cNvSpPr/>
          <p:nvPr/>
        </p:nvSpPr>
        <p:spPr>
          <a:xfrm>
            <a:off x="777240" y="3383280"/>
            <a:ext cx="10607040" cy="0"/>
          </a:xfrm>
          <a:prstGeom prst="line">
            <a:avLst/>
          </a:prstGeom>
          <a:noFill/>
          <a:ln w="15240">
            <a:solidFill>
              <a:srgbClr val="000000"/>
            </a:solidFill>
            <a:prstDash val="solid"/>
          </a:ln>
        </p:spPr>
        <p:txBody>
          <a:bodyPr/>
          <a:lstStyle/>
          <a:p>
            <a:endParaRPr/>
          </a:p>
        </p:txBody>
      </p:sp>
      <p:sp>
        <p:nvSpPr>
          <p:cNvPr id="18" name="Text 16"/>
          <p:cNvSpPr/>
          <p:nvPr/>
        </p:nvSpPr>
        <p:spPr>
          <a:xfrm>
            <a:off x="777240" y="3438144"/>
            <a:ext cx="4709160" cy="274320"/>
          </a:xfrm>
          <a:prstGeom prst="rect">
            <a:avLst/>
          </a:prstGeom>
          <a:noFill/>
          <a:ln/>
        </p:spPr>
        <p:txBody>
          <a:bodyPr wrap="square" lIns="0" tIns="0" rIns="0" bIns="0" rtlCol="0" anchor="ctr"/>
          <a:lstStyle/>
          <a:p>
            <a:pPr marL="0" indent="0">
              <a:buNone/>
            </a:pPr>
            <a:r>
              <a:rPr lang="en-US" sz="1100" dirty="0">
                <a:solidFill>
                  <a:srgbClr val="000000"/>
                </a:solidFill>
                <a:latin typeface="Arial" pitchFamily="34" charset="0"/>
                <a:ea typeface="Arial" pitchFamily="34" charset="-122"/>
                <a:cs typeface="Arial" pitchFamily="34" charset="-120"/>
              </a:rPr>
              <a:t>Senses brain state live</a:t>
            </a:r>
            <a:endParaRPr lang="en-US" sz="1100" dirty="0"/>
          </a:p>
        </p:txBody>
      </p:sp>
      <p:sp>
        <p:nvSpPr>
          <p:cNvPr id="19" name="Shape 17"/>
          <p:cNvSpPr/>
          <p:nvPr/>
        </p:nvSpPr>
        <p:spPr>
          <a:xfrm>
            <a:off x="6213348" y="3506724"/>
            <a:ext cx="137160" cy="137160"/>
          </a:xfrm>
          <a:prstGeom prst="ellipse">
            <a:avLst/>
          </a:prstGeom>
          <a:solidFill>
            <a:srgbClr val="000000"/>
          </a:solidFill>
          <a:ln/>
        </p:spPr>
        <p:txBody>
          <a:bodyPr/>
          <a:lstStyle/>
          <a:p>
            <a:endParaRPr/>
          </a:p>
        </p:txBody>
      </p:sp>
      <p:sp>
        <p:nvSpPr>
          <p:cNvPr id="20" name="Shape 18"/>
          <p:cNvSpPr/>
          <p:nvPr/>
        </p:nvSpPr>
        <p:spPr>
          <a:xfrm>
            <a:off x="7347204" y="3506724"/>
            <a:ext cx="137160" cy="137160"/>
          </a:xfrm>
          <a:prstGeom prst="ellipse">
            <a:avLst/>
          </a:prstGeom>
          <a:solidFill>
            <a:srgbClr val="000000"/>
          </a:solidFill>
          <a:ln/>
        </p:spPr>
        <p:txBody>
          <a:bodyPr/>
          <a:lstStyle/>
          <a:p>
            <a:endParaRPr/>
          </a:p>
        </p:txBody>
      </p:sp>
      <p:sp>
        <p:nvSpPr>
          <p:cNvPr id="21" name="Shape 19"/>
          <p:cNvSpPr/>
          <p:nvPr/>
        </p:nvSpPr>
        <p:spPr>
          <a:xfrm>
            <a:off x="8481060" y="3506724"/>
            <a:ext cx="137160" cy="137160"/>
          </a:xfrm>
          <a:prstGeom prst="ellipse">
            <a:avLst/>
          </a:prstGeom>
          <a:ln w="15240">
            <a:solidFill>
              <a:srgbClr val="CFCFCF"/>
            </a:solidFill>
            <a:prstDash val="solid"/>
          </a:ln>
        </p:spPr>
        <p:txBody>
          <a:bodyPr/>
          <a:lstStyle/>
          <a:p>
            <a:endParaRPr/>
          </a:p>
        </p:txBody>
      </p:sp>
      <p:sp>
        <p:nvSpPr>
          <p:cNvPr id="22" name="Shape 20"/>
          <p:cNvSpPr/>
          <p:nvPr/>
        </p:nvSpPr>
        <p:spPr>
          <a:xfrm>
            <a:off x="9614916" y="3506724"/>
            <a:ext cx="137160" cy="137160"/>
          </a:xfrm>
          <a:prstGeom prst="ellipse">
            <a:avLst/>
          </a:prstGeom>
          <a:solidFill>
            <a:srgbClr val="000000"/>
          </a:solidFill>
          <a:ln/>
        </p:spPr>
        <p:txBody>
          <a:bodyPr/>
          <a:lstStyle/>
          <a:p>
            <a:endParaRPr/>
          </a:p>
        </p:txBody>
      </p:sp>
      <p:sp>
        <p:nvSpPr>
          <p:cNvPr id="23" name="Shape 21"/>
          <p:cNvSpPr/>
          <p:nvPr/>
        </p:nvSpPr>
        <p:spPr>
          <a:xfrm>
            <a:off x="10748772" y="3506724"/>
            <a:ext cx="137160" cy="137160"/>
          </a:xfrm>
          <a:prstGeom prst="ellipse">
            <a:avLst/>
          </a:prstGeom>
          <a:solidFill>
            <a:srgbClr val="000000"/>
          </a:solidFill>
          <a:ln/>
        </p:spPr>
        <p:txBody>
          <a:bodyPr/>
          <a:lstStyle/>
          <a:p>
            <a:endParaRPr/>
          </a:p>
        </p:txBody>
      </p:sp>
      <p:sp>
        <p:nvSpPr>
          <p:cNvPr id="24" name="Shape 22"/>
          <p:cNvSpPr/>
          <p:nvPr/>
        </p:nvSpPr>
        <p:spPr>
          <a:xfrm>
            <a:off x="777240" y="3758184"/>
            <a:ext cx="10607040" cy="0"/>
          </a:xfrm>
          <a:prstGeom prst="line">
            <a:avLst/>
          </a:prstGeom>
          <a:noFill/>
          <a:ln w="12700">
            <a:solidFill>
              <a:srgbClr val="F2F2F2"/>
            </a:solidFill>
            <a:prstDash val="solid"/>
          </a:ln>
        </p:spPr>
        <p:txBody>
          <a:bodyPr/>
          <a:lstStyle/>
          <a:p>
            <a:endParaRPr/>
          </a:p>
        </p:txBody>
      </p:sp>
      <p:sp>
        <p:nvSpPr>
          <p:cNvPr id="25" name="Text 23"/>
          <p:cNvSpPr/>
          <p:nvPr/>
        </p:nvSpPr>
        <p:spPr>
          <a:xfrm>
            <a:off x="777240" y="3799332"/>
            <a:ext cx="4709160" cy="274320"/>
          </a:xfrm>
          <a:prstGeom prst="rect">
            <a:avLst/>
          </a:prstGeom>
          <a:noFill/>
          <a:ln/>
        </p:spPr>
        <p:txBody>
          <a:bodyPr wrap="square" lIns="0" tIns="0" rIns="0" bIns="0" rtlCol="0" anchor="ctr"/>
          <a:lstStyle/>
          <a:p>
            <a:pPr marL="0" indent="0">
              <a:buNone/>
            </a:pPr>
            <a:r>
              <a:rPr lang="en-US" sz="1100" dirty="0">
                <a:solidFill>
                  <a:srgbClr val="000000"/>
                </a:solidFill>
                <a:latin typeface="Arial" pitchFamily="34" charset="0"/>
                <a:ea typeface="Arial" pitchFamily="34" charset="-122"/>
                <a:cs typeface="Arial" pitchFamily="34" charset="-120"/>
              </a:rPr>
              <a:t>Adapts the output in real time</a:t>
            </a:r>
            <a:endParaRPr lang="en-US" sz="1100" dirty="0"/>
          </a:p>
        </p:txBody>
      </p:sp>
      <p:sp>
        <p:nvSpPr>
          <p:cNvPr id="26" name="Shape 24"/>
          <p:cNvSpPr/>
          <p:nvPr/>
        </p:nvSpPr>
        <p:spPr>
          <a:xfrm>
            <a:off x="6213348" y="3867912"/>
            <a:ext cx="137160" cy="137160"/>
          </a:xfrm>
          <a:prstGeom prst="ellipse">
            <a:avLst/>
          </a:prstGeom>
          <a:solidFill>
            <a:srgbClr val="000000"/>
          </a:solidFill>
          <a:ln/>
        </p:spPr>
        <p:txBody>
          <a:bodyPr/>
          <a:lstStyle/>
          <a:p>
            <a:endParaRPr/>
          </a:p>
        </p:txBody>
      </p:sp>
      <p:sp>
        <p:nvSpPr>
          <p:cNvPr id="27" name="Shape 25"/>
          <p:cNvSpPr/>
          <p:nvPr/>
        </p:nvSpPr>
        <p:spPr>
          <a:xfrm>
            <a:off x="7347204" y="3867912"/>
            <a:ext cx="137160" cy="137160"/>
          </a:xfrm>
          <a:prstGeom prst="ellipse">
            <a:avLst/>
          </a:prstGeom>
          <a:solidFill>
            <a:srgbClr val="000000"/>
          </a:solidFill>
          <a:ln/>
        </p:spPr>
        <p:txBody>
          <a:bodyPr/>
          <a:lstStyle/>
          <a:p>
            <a:endParaRPr/>
          </a:p>
        </p:txBody>
      </p:sp>
      <p:sp>
        <p:nvSpPr>
          <p:cNvPr id="28" name="Shape 26"/>
          <p:cNvSpPr/>
          <p:nvPr/>
        </p:nvSpPr>
        <p:spPr>
          <a:xfrm>
            <a:off x="8481060" y="3867912"/>
            <a:ext cx="137160" cy="137160"/>
          </a:xfrm>
          <a:prstGeom prst="ellipse">
            <a:avLst/>
          </a:prstGeom>
          <a:ln w="15240">
            <a:solidFill>
              <a:srgbClr val="CFCFCF"/>
            </a:solidFill>
            <a:prstDash val="solid"/>
          </a:ln>
        </p:spPr>
        <p:txBody>
          <a:bodyPr/>
          <a:lstStyle/>
          <a:p>
            <a:endParaRPr/>
          </a:p>
        </p:txBody>
      </p:sp>
      <p:sp>
        <p:nvSpPr>
          <p:cNvPr id="29" name="Shape 27"/>
          <p:cNvSpPr/>
          <p:nvPr/>
        </p:nvSpPr>
        <p:spPr>
          <a:xfrm>
            <a:off x="9614916" y="3867912"/>
            <a:ext cx="137160" cy="137160"/>
          </a:xfrm>
          <a:prstGeom prst="ellipse">
            <a:avLst/>
          </a:prstGeom>
          <a:ln w="15240">
            <a:solidFill>
              <a:srgbClr val="CFCFCF"/>
            </a:solidFill>
            <a:prstDash val="solid"/>
          </a:ln>
        </p:spPr>
        <p:txBody>
          <a:bodyPr/>
          <a:lstStyle/>
          <a:p>
            <a:endParaRPr/>
          </a:p>
        </p:txBody>
      </p:sp>
      <p:sp>
        <p:nvSpPr>
          <p:cNvPr id="30" name="Shape 28"/>
          <p:cNvSpPr/>
          <p:nvPr/>
        </p:nvSpPr>
        <p:spPr>
          <a:xfrm>
            <a:off x="10748772" y="3867912"/>
            <a:ext cx="137160" cy="137160"/>
          </a:xfrm>
          <a:prstGeom prst="ellipse">
            <a:avLst/>
          </a:prstGeom>
          <a:solidFill>
            <a:srgbClr val="000000"/>
          </a:solidFill>
          <a:ln/>
        </p:spPr>
        <p:txBody>
          <a:bodyPr/>
          <a:lstStyle/>
          <a:p>
            <a:endParaRPr/>
          </a:p>
        </p:txBody>
      </p:sp>
      <p:sp>
        <p:nvSpPr>
          <p:cNvPr id="31" name="Shape 29"/>
          <p:cNvSpPr/>
          <p:nvPr/>
        </p:nvSpPr>
        <p:spPr>
          <a:xfrm>
            <a:off x="777240" y="4119372"/>
            <a:ext cx="10607040" cy="0"/>
          </a:xfrm>
          <a:prstGeom prst="line">
            <a:avLst/>
          </a:prstGeom>
          <a:noFill/>
          <a:ln w="12700">
            <a:solidFill>
              <a:srgbClr val="F2F2F2"/>
            </a:solidFill>
            <a:prstDash val="solid"/>
          </a:ln>
        </p:spPr>
        <p:txBody>
          <a:bodyPr/>
          <a:lstStyle/>
          <a:p>
            <a:endParaRPr/>
          </a:p>
        </p:txBody>
      </p:sp>
      <p:sp>
        <p:nvSpPr>
          <p:cNvPr id="32" name="Text 30"/>
          <p:cNvSpPr/>
          <p:nvPr/>
        </p:nvSpPr>
        <p:spPr>
          <a:xfrm>
            <a:off x="777240" y="4160520"/>
            <a:ext cx="4709160" cy="274320"/>
          </a:xfrm>
          <a:prstGeom prst="rect">
            <a:avLst/>
          </a:prstGeom>
          <a:noFill/>
          <a:ln/>
        </p:spPr>
        <p:txBody>
          <a:bodyPr wrap="square" lIns="0" tIns="0" rIns="0" bIns="0" rtlCol="0" anchor="ctr"/>
          <a:lstStyle/>
          <a:p>
            <a:pPr marL="0" indent="0">
              <a:buNone/>
            </a:pPr>
            <a:r>
              <a:rPr lang="en-US" sz="1100" dirty="0">
                <a:solidFill>
                  <a:srgbClr val="000000"/>
                </a:solidFill>
                <a:latin typeface="Arial" pitchFamily="34" charset="0"/>
                <a:ea typeface="Arial" pitchFamily="34" charset="-122"/>
                <a:cs typeface="Arial" pitchFamily="34" charset="-120"/>
              </a:rPr>
              <a:t>Targets daytime attention, not sleep</a:t>
            </a:r>
            <a:endParaRPr lang="en-US" sz="1100" dirty="0"/>
          </a:p>
        </p:txBody>
      </p:sp>
      <p:sp>
        <p:nvSpPr>
          <p:cNvPr id="33" name="Shape 31"/>
          <p:cNvSpPr/>
          <p:nvPr/>
        </p:nvSpPr>
        <p:spPr>
          <a:xfrm>
            <a:off x="6213348" y="4229100"/>
            <a:ext cx="137160" cy="137160"/>
          </a:xfrm>
          <a:prstGeom prst="ellipse">
            <a:avLst/>
          </a:prstGeom>
          <a:ln w="15240">
            <a:solidFill>
              <a:srgbClr val="CFCFCF"/>
            </a:solidFill>
            <a:prstDash val="solid"/>
          </a:ln>
        </p:spPr>
        <p:txBody>
          <a:bodyPr/>
          <a:lstStyle/>
          <a:p>
            <a:endParaRPr/>
          </a:p>
        </p:txBody>
      </p:sp>
      <p:sp>
        <p:nvSpPr>
          <p:cNvPr id="34" name="Shape 32"/>
          <p:cNvSpPr/>
          <p:nvPr/>
        </p:nvSpPr>
        <p:spPr>
          <a:xfrm>
            <a:off x="7347204" y="4229100"/>
            <a:ext cx="137160" cy="137160"/>
          </a:xfrm>
          <a:prstGeom prst="ellipse">
            <a:avLst/>
          </a:prstGeom>
          <a:ln w="15240">
            <a:solidFill>
              <a:srgbClr val="CFCFCF"/>
            </a:solidFill>
            <a:prstDash val="solid"/>
          </a:ln>
        </p:spPr>
        <p:txBody>
          <a:bodyPr/>
          <a:lstStyle/>
          <a:p>
            <a:endParaRPr/>
          </a:p>
        </p:txBody>
      </p:sp>
      <p:sp>
        <p:nvSpPr>
          <p:cNvPr id="35" name="Shape 33"/>
          <p:cNvSpPr/>
          <p:nvPr/>
        </p:nvSpPr>
        <p:spPr>
          <a:xfrm>
            <a:off x="8481060" y="4229100"/>
            <a:ext cx="137160" cy="137160"/>
          </a:xfrm>
          <a:prstGeom prst="ellipse">
            <a:avLst/>
          </a:prstGeom>
          <a:solidFill>
            <a:srgbClr val="000000"/>
          </a:solidFill>
          <a:ln/>
        </p:spPr>
        <p:txBody>
          <a:bodyPr/>
          <a:lstStyle/>
          <a:p>
            <a:endParaRPr/>
          </a:p>
        </p:txBody>
      </p:sp>
      <p:sp>
        <p:nvSpPr>
          <p:cNvPr id="36" name="Shape 34"/>
          <p:cNvSpPr/>
          <p:nvPr/>
        </p:nvSpPr>
        <p:spPr>
          <a:xfrm>
            <a:off x="9614916" y="4229100"/>
            <a:ext cx="137160" cy="137160"/>
          </a:xfrm>
          <a:prstGeom prst="ellipse">
            <a:avLst/>
          </a:prstGeom>
          <a:solidFill>
            <a:srgbClr val="000000"/>
          </a:solidFill>
          <a:ln/>
        </p:spPr>
        <p:txBody>
          <a:bodyPr/>
          <a:lstStyle/>
          <a:p>
            <a:endParaRPr/>
          </a:p>
        </p:txBody>
      </p:sp>
      <p:sp>
        <p:nvSpPr>
          <p:cNvPr id="37" name="Shape 35"/>
          <p:cNvSpPr/>
          <p:nvPr/>
        </p:nvSpPr>
        <p:spPr>
          <a:xfrm>
            <a:off x="10748772" y="4229100"/>
            <a:ext cx="137160" cy="137160"/>
          </a:xfrm>
          <a:prstGeom prst="ellipse">
            <a:avLst/>
          </a:prstGeom>
          <a:solidFill>
            <a:srgbClr val="000000"/>
          </a:solidFill>
          <a:ln/>
        </p:spPr>
        <p:txBody>
          <a:bodyPr/>
          <a:lstStyle/>
          <a:p>
            <a:endParaRPr/>
          </a:p>
        </p:txBody>
      </p:sp>
      <p:sp>
        <p:nvSpPr>
          <p:cNvPr id="38" name="Shape 36"/>
          <p:cNvSpPr/>
          <p:nvPr/>
        </p:nvSpPr>
        <p:spPr>
          <a:xfrm>
            <a:off x="777240" y="4480560"/>
            <a:ext cx="10607040" cy="0"/>
          </a:xfrm>
          <a:prstGeom prst="line">
            <a:avLst/>
          </a:prstGeom>
          <a:noFill/>
          <a:ln w="12700">
            <a:solidFill>
              <a:srgbClr val="F2F2F2"/>
            </a:solidFill>
            <a:prstDash val="solid"/>
          </a:ln>
        </p:spPr>
        <p:txBody>
          <a:bodyPr/>
          <a:lstStyle/>
          <a:p>
            <a:endParaRPr/>
          </a:p>
        </p:txBody>
      </p:sp>
      <p:sp>
        <p:nvSpPr>
          <p:cNvPr id="39" name="Text 37"/>
          <p:cNvSpPr/>
          <p:nvPr/>
        </p:nvSpPr>
        <p:spPr>
          <a:xfrm>
            <a:off x="777240" y="4521708"/>
            <a:ext cx="4709160" cy="274320"/>
          </a:xfrm>
          <a:prstGeom prst="rect">
            <a:avLst/>
          </a:prstGeom>
          <a:noFill/>
          <a:ln/>
        </p:spPr>
        <p:txBody>
          <a:bodyPr wrap="square" lIns="0" tIns="0" rIns="0" bIns="0" rtlCol="0" anchor="ctr"/>
          <a:lstStyle/>
          <a:p>
            <a:pPr marL="0" indent="0">
              <a:buNone/>
            </a:pPr>
            <a:r>
              <a:rPr lang="en-US" sz="1100" dirty="0">
                <a:solidFill>
                  <a:srgbClr val="000000"/>
                </a:solidFill>
                <a:latin typeface="Arial" pitchFamily="34" charset="0"/>
                <a:ea typeface="Arial" pitchFamily="34" charset="-122"/>
                <a:cs typeface="Arial" pitchFamily="34" charset="-120"/>
              </a:rPr>
              <a:t>Control arm running continuously, per user</a:t>
            </a:r>
            <a:endParaRPr lang="en-US" sz="1100" dirty="0"/>
          </a:p>
        </p:txBody>
      </p:sp>
      <p:sp>
        <p:nvSpPr>
          <p:cNvPr id="40" name="Shape 38"/>
          <p:cNvSpPr/>
          <p:nvPr/>
        </p:nvSpPr>
        <p:spPr>
          <a:xfrm>
            <a:off x="6213348" y="4590288"/>
            <a:ext cx="137160" cy="137160"/>
          </a:xfrm>
          <a:prstGeom prst="ellipse">
            <a:avLst/>
          </a:prstGeom>
          <a:ln w="15240">
            <a:solidFill>
              <a:srgbClr val="CFCFCF"/>
            </a:solidFill>
            <a:prstDash val="solid"/>
          </a:ln>
        </p:spPr>
        <p:txBody>
          <a:bodyPr/>
          <a:lstStyle/>
          <a:p>
            <a:endParaRPr/>
          </a:p>
        </p:txBody>
      </p:sp>
      <p:sp>
        <p:nvSpPr>
          <p:cNvPr id="41" name="Shape 39"/>
          <p:cNvSpPr/>
          <p:nvPr/>
        </p:nvSpPr>
        <p:spPr>
          <a:xfrm>
            <a:off x="7347204" y="4590288"/>
            <a:ext cx="137160" cy="137160"/>
          </a:xfrm>
          <a:prstGeom prst="ellipse">
            <a:avLst/>
          </a:prstGeom>
          <a:ln w="15240">
            <a:solidFill>
              <a:srgbClr val="CFCFCF"/>
            </a:solidFill>
            <a:prstDash val="solid"/>
          </a:ln>
        </p:spPr>
        <p:txBody>
          <a:bodyPr/>
          <a:lstStyle/>
          <a:p>
            <a:endParaRPr/>
          </a:p>
        </p:txBody>
      </p:sp>
      <p:sp>
        <p:nvSpPr>
          <p:cNvPr id="42" name="Shape 40"/>
          <p:cNvSpPr/>
          <p:nvPr/>
        </p:nvSpPr>
        <p:spPr>
          <a:xfrm>
            <a:off x="8481060" y="4590288"/>
            <a:ext cx="137160" cy="137160"/>
          </a:xfrm>
          <a:prstGeom prst="ellipse">
            <a:avLst/>
          </a:prstGeom>
          <a:ln w="15240">
            <a:solidFill>
              <a:srgbClr val="CFCFCF"/>
            </a:solidFill>
            <a:prstDash val="solid"/>
          </a:ln>
        </p:spPr>
        <p:txBody>
          <a:bodyPr/>
          <a:lstStyle/>
          <a:p>
            <a:endParaRPr/>
          </a:p>
        </p:txBody>
      </p:sp>
      <p:sp>
        <p:nvSpPr>
          <p:cNvPr id="43" name="Shape 41"/>
          <p:cNvSpPr/>
          <p:nvPr/>
        </p:nvSpPr>
        <p:spPr>
          <a:xfrm>
            <a:off x="9614916" y="4590288"/>
            <a:ext cx="137160" cy="137160"/>
          </a:xfrm>
          <a:prstGeom prst="ellipse">
            <a:avLst/>
          </a:prstGeom>
          <a:ln w="15240">
            <a:solidFill>
              <a:srgbClr val="CFCFCF"/>
            </a:solidFill>
            <a:prstDash val="solid"/>
          </a:ln>
        </p:spPr>
        <p:txBody>
          <a:bodyPr/>
          <a:lstStyle/>
          <a:p>
            <a:endParaRPr/>
          </a:p>
        </p:txBody>
      </p:sp>
      <p:sp>
        <p:nvSpPr>
          <p:cNvPr id="44" name="Shape 42"/>
          <p:cNvSpPr/>
          <p:nvPr/>
        </p:nvSpPr>
        <p:spPr>
          <a:xfrm>
            <a:off x="10748772" y="4590288"/>
            <a:ext cx="137160" cy="137160"/>
          </a:xfrm>
          <a:prstGeom prst="ellipse">
            <a:avLst/>
          </a:prstGeom>
          <a:solidFill>
            <a:srgbClr val="000000"/>
          </a:solidFill>
          <a:ln/>
        </p:spPr>
        <p:txBody>
          <a:bodyPr/>
          <a:lstStyle/>
          <a:p>
            <a:endParaRPr/>
          </a:p>
        </p:txBody>
      </p:sp>
      <p:sp>
        <p:nvSpPr>
          <p:cNvPr id="45" name="Shape 43"/>
          <p:cNvSpPr/>
          <p:nvPr/>
        </p:nvSpPr>
        <p:spPr>
          <a:xfrm>
            <a:off x="777240" y="4841748"/>
            <a:ext cx="10607040" cy="0"/>
          </a:xfrm>
          <a:prstGeom prst="line">
            <a:avLst/>
          </a:prstGeom>
          <a:noFill/>
          <a:ln w="12700">
            <a:solidFill>
              <a:srgbClr val="F2F2F2"/>
            </a:solidFill>
            <a:prstDash val="solid"/>
          </a:ln>
        </p:spPr>
        <p:txBody>
          <a:bodyPr/>
          <a:lstStyle/>
          <a:p>
            <a:endParaRPr/>
          </a:p>
        </p:txBody>
      </p:sp>
      <p:sp>
        <p:nvSpPr>
          <p:cNvPr id="46" name="Text 44"/>
          <p:cNvSpPr/>
          <p:nvPr/>
        </p:nvSpPr>
        <p:spPr>
          <a:xfrm>
            <a:off x="777240" y="4882896"/>
            <a:ext cx="4709160" cy="274320"/>
          </a:xfrm>
          <a:prstGeom prst="rect">
            <a:avLst/>
          </a:prstGeom>
          <a:noFill/>
          <a:ln/>
        </p:spPr>
        <p:txBody>
          <a:bodyPr wrap="square" lIns="0" tIns="0" rIns="0" bIns="0" rtlCol="0" anchor="ctr"/>
          <a:lstStyle/>
          <a:p>
            <a:pPr marL="0" indent="0">
              <a:buNone/>
            </a:pPr>
            <a:r>
              <a:rPr lang="en-US" sz="1100" dirty="0">
                <a:solidFill>
                  <a:srgbClr val="000000"/>
                </a:solidFill>
                <a:latin typeface="Arial" pitchFamily="34" charset="0"/>
                <a:ea typeface="Arial" pitchFamily="34" charset="-122"/>
                <a:cs typeface="Arial" pitchFamily="34" charset="-120"/>
              </a:rPr>
              <a:t>Verifies the dose physically landed</a:t>
            </a:r>
            <a:endParaRPr lang="en-US" sz="1100" dirty="0"/>
          </a:p>
        </p:txBody>
      </p:sp>
      <p:sp>
        <p:nvSpPr>
          <p:cNvPr id="47" name="Shape 45"/>
          <p:cNvSpPr/>
          <p:nvPr/>
        </p:nvSpPr>
        <p:spPr>
          <a:xfrm>
            <a:off x="6213348" y="4951476"/>
            <a:ext cx="137160" cy="137160"/>
          </a:xfrm>
          <a:prstGeom prst="ellipse">
            <a:avLst/>
          </a:prstGeom>
          <a:ln w="15240">
            <a:solidFill>
              <a:srgbClr val="CFCFCF"/>
            </a:solidFill>
            <a:prstDash val="solid"/>
          </a:ln>
        </p:spPr>
        <p:txBody>
          <a:bodyPr/>
          <a:lstStyle/>
          <a:p>
            <a:endParaRPr/>
          </a:p>
        </p:txBody>
      </p:sp>
      <p:sp>
        <p:nvSpPr>
          <p:cNvPr id="48" name="Shape 46"/>
          <p:cNvSpPr/>
          <p:nvPr/>
        </p:nvSpPr>
        <p:spPr>
          <a:xfrm>
            <a:off x="7347204" y="4951476"/>
            <a:ext cx="137160" cy="137160"/>
          </a:xfrm>
          <a:prstGeom prst="ellipse">
            <a:avLst/>
          </a:prstGeom>
          <a:ln w="15240">
            <a:solidFill>
              <a:srgbClr val="CFCFCF"/>
            </a:solidFill>
            <a:prstDash val="solid"/>
          </a:ln>
        </p:spPr>
        <p:txBody>
          <a:bodyPr/>
          <a:lstStyle/>
          <a:p>
            <a:endParaRPr/>
          </a:p>
        </p:txBody>
      </p:sp>
      <p:sp>
        <p:nvSpPr>
          <p:cNvPr id="49" name="Shape 47"/>
          <p:cNvSpPr/>
          <p:nvPr/>
        </p:nvSpPr>
        <p:spPr>
          <a:xfrm>
            <a:off x="8481060" y="4951476"/>
            <a:ext cx="137160" cy="137160"/>
          </a:xfrm>
          <a:prstGeom prst="ellipse">
            <a:avLst/>
          </a:prstGeom>
          <a:ln w="15240">
            <a:solidFill>
              <a:srgbClr val="CFCFCF"/>
            </a:solidFill>
            <a:prstDash val="solid"/>
          </a:ln>
        </p:spPr>
        <p:txBody>
          <a:bodyPr/>
          <a:lstStyle/>
          <a:p>
            <a:endParaRPr/>
          </a:p>
        </p:txBody>
      </p:sp>
      <p:sp>
        <p:nvSpPr>
          <p:cNvPr id="50" name="Shape 48"/>
          <p:cNvSpPr/>
          <p:nvPr/>
        </p:nvSpPr>
        <p:spPr>
          <a:xfrm>
            <a:off x="9614916" y="4951476"/>
            <a:ext cx="137160" cy="137160"/>
          </a:xfrm>
          <a:prstGeom prst="ellipse">
            <a:avLst/>
          </a:prstGeom>
          <a:ln w="15240">
            <a:solidFill>
              <a:srgbClr val="CFCFCF"/>
            </a:solidFill>
            <a:prstDash val="solid"/>
          </a:ln>
        </p:spPr>
        <p:txBody>
          <a:bodyPr/>
          <a:lstStyle/>
          <a:p>
            <a:endParaRPr/>
          </a:p>
        </p:txBody>
      </p:sp>
      <p:sp>
        <p:nvSpPr>
          <p:cNvPr id="51" name="Shape 49"/>
          <p:cNvSpPr/>
          <p:nvPr/>
        </p:nvSpPr>
        <p:spPr>
          <a:xfrm>
            <a:off x="10748772" y="4951476"/>
            <a:ext cx="137160" cy="137160"/>
          </a:xfrm>
          <a:prstGeom prst="ellipse">
            <a:avLst/>
          </a:prstGeom>
          <a:solidFill>
            <a:srgbClr val="000000"/>
          </a:solidFill>
          <a:ln/>
        </p:spPr>
        <p:txBody>
          <a:bodyPr/>
          <a:lstStyle/>
          <a:p>
            <a:endParaRPr/>
          </a:p>
        </p:txBody>
      </p:sp>
      <p:sp>
        <p:nvSpPr>
          <p:cNvPr id="52" name="Shape 50"/>
          <p:cNvSpPr/>
          <p:nvPr/>
        </p:nvSpPr>
        <p:spPr>
          <a:xfrm>
            <a:off x="777240" y="5202936"/>
            <a:ext cx="10607040" cy="0"/>
          </a:xfrm>
          <a:prstGeom prst="line">
            <a:avLst/>
          </a:prstGeom>
          <a:noFill/>
          <a:ln w="12700">
            <a:solidFill>
              <a:srgbClr val="F2F2F2"/>
            </a:solidFill>
            <a:prstDash val="solid"/>
          </a:ln>
        </p:spPr>
        <p:txBody>
          <a:bodyPr/>
          <a:lstStyle/>
          <a:p>
            <a:endParaRPr/>
          </a:p>
        </p:txBody>
      </p:sp>
      <p:sp>
        <p:nvSpPr>
          <p:cNvPr id="53" name="Text 51"/>
          <p:cNvSpPr/>
          <p:nvPr/>
        </p:nvSpPr>
        <p:spPr>
          <a:xfrm>
            <a:off x="777240" y="5244084"/>
            <a:ext cx="4709160" cy="274320"/>
          </a:xfrm>
          <a:prstGeom prst="rect">
            <a:avLst/>
          </a:prstGeom>
          <a:noFill/>
          <a:ln/>
        </p:spPr>
        <p:txBody>
          <a:bodyPr wrap="square" lIns="0" tIns="0" rIns="0" bIns="0" rtlCol="0" anchor="ctr"/>
          <a:lstStyle/>
          <a:p>
            <a:pPr marL="0" indent="0">
              <a:buNone/>
            </a:pPr>
            <a:r>
              <a:rPr lang="en-US" sz="1100" dirty="0">
                <a:solidFill>
                  <a:srgbClr val="000000"/>
                </a:solidFill>
                <a:latin typeface="Arial" pitchFamily="34" charset="0"/>
                <a:ea typeface="Arial" pitchFamily="34" charset="-122"/>
                <a:cs typeface="Arial" pitchFamily="34" charset="-120"/>
              </a:rPr>
              <a:t>Measurement window gated on clean signal</a:t>
            </a:r>
            <a:endParaRPr lang="en-US" sz="1100" dirty="0"/>
          </a:p>
        </p:txBody>
      </p:sp>
      <p:sp>
        <p:nvSpPr>
          <p:cNvPr id="54" name="Shape 52"/>
          <p:cNvSpPr/>
          <p:nvPr/>
        </p:nvSpPr>
        <p:spPr>
          <a:xfrm>
            <a:off x="6213348" y="5312664"/>
            <a:ext cx="137160" cy="137160"/>
          </a:xfrm>
          <a:prstGeom prst="ellipse">
            <a:avLst/>
          </a:prstGeom>
          <a:ln w="15240">
            <a:solidFill>
              <a:srgbClr val="CFCFCF"/>
            </a:solidFill>
            <a:prstDash val="solid"/>
          </a:ln>
        </p:spPr>
        <p:txBody>
          <a:bodyPr/>
          <a:lstStyle/>
          <a:p>
            <a:endParaRPr/>
          </a:p>
        </p:txBody>
      </p:sp>
      <p:sp>
        <p:nvSpPr>
          <p:cNvPr id="55" name="Shape 53"/>
          <p:cNvSpPr/>
          <p:nvPr/>
        </p:nvSpPr>
        <p:spPr>
          <a:xfrm>
            <a:off x="7347204" y="5312664"/>
            <a:ext cx="137160" cy="137160"/>
          </a:xfrm>
          <a:prstGeom prst="ellipse">
            <a:avLst/>
          </a:prstGeom>
          <a:ln w="15240">
            <a:solidFill>
              <a:srgbClr val="CFCFCF"/>
            </a:solidFill>
            <a:prstDash val="solid"/>
          </a:ln>
        </p:spPr>
        <p:txBody>
          <a:bodyPr/>
          <a:lstStyle/>
          <a:p>
            <a:endParaRPr/>
          </a:p>
        </p:txBody>
      </p:sp>
      <p:sp>
        <p:nvSpPr>
          <p:cNvPr id="56" name="Shape 54"/>
          <p:cNvSpPr/>
          <p:nvPr/>
        </p:nvSpPr>
        <p:spPr>
          <a:xfrm>
            <a:off x="8481060" y="5312664"/>
            <a:ext cx="137160" cy="137160"/>
          </a:xfrm>
          <a:prstGeom prst="ellipse">
            <a:avLst/>
          </a:prstGeom>
          <a:ln w="15240">
            <a:solidFill>
              <a:srgbClr val="CFCFCF"/>
            </a:solidFill>
            <a:prstDash val="solid"/>
          </a:ln>
        </p:spPr>
        <p:txBody>
          <a:bodyPr/>
          <a:lstStyle/>
          <a:p>
            <a:endParaRPr/>
          </a:p>
        </p:txBody>
      </p:sp>
      <p:sp>
        <p:nvSpPr>
          <p:cNvPr id="57" name="Shape 55"/>
          <p:cNvSpPr/>
          <p:nvPr/>
        </p:nvSpPr>
        <p:spPr>
          <a:xfrm>
            <a:off x="9614916" y="5312664"/>
            <a:ext cx="137160" cy="137160"/>
          </a:xfrm>
          <a:prstGeom prst="ellipse">
            <a:avLst/>
          </a:prstGeom>
          <a:ln w="15240">
            <a:solidFill>
              <a:srgbClr val="CFCFCF"/>
            </a:solidFill>
            <a:prstDash val="solid"/>
          </a:ln>
        </p:spPr>
        <p:txBody>
          <a:bodyPr/>
          <a:lstStyle/>
          <a:p>
            <a:endParaRPr/>
          </a:p>
        </p:txBody>
      </p:sp>
      <p:sp>
        <p:nvSpPr>
          <p:cNvPr id="58" name="Shape 56"/>
          <p:cNvSpPr/>
          <p:nvPr/>
        </p:nvSpPr>
        <p:spPr>
          <a:xfrm>
            <a:off x="10748772" y="5312664"/>
            <a:ext cx="137160" cy="137160"/>
          </a:xfrm>
          <a:prstGeom prst="ellipse">
            <a:avLst/>
          </a:prstGeom>
          <a:solidFill>
            <a:srgbClr val="000000"/>
          </a:solidFill>
          <a:ln/>
        </p:spPr>
        <p:txBody>
          <a:bodyPr/>
          <a:lstStyle/>
          <a:p>
            <a:endParaRPr/>
          </a:p>
        </p:txBody>
      </p:sp>
      <p:sp>
        <p:nvSpPr>
          <p:cNvPr id="59" name="Shape 57"/>
          <p:cNvSpPr/>
          <p:nvPr/>
        </p:nvSpPr>
        <p:spPr>
          <a:xfrm>
            <a:off x="777240" y="5564124"/>
            <a:ext cx="10607040" cy="0"/>
          </a:xfrm>
          <a:prstGeom prst="line">
            <a:avLst/>
          </a:prstGeom>
          <a:noFill/>
          <a:ln w="12700">
            <a:solidFill>
              <a:srgbClr val="F2F2F2"/>
            </a:solidFill>
            <a:prstDash val="solid"/>
          </a:ln>
        </p:spPr>
        <p:txBody>
          <a:bodyPr/>
          <a:lstStyle/>
          <a:p>
            <a:endParaRPr/>
          </a:p>
        </p:txBody>
      </p:sp>
      <p:sp>
        <p:nvSpPr>
          <p:cNvPr id="60" name="Text 58"/>
          <p:cNvSpPr/>
          <p:nvPr/>
        </p:nvSpPr>
        <p:spPr>
          <a:xfrm>
            <a:off x="777240" y="5605272"/>
            <a:ext cx="4709160" cy="274320"/>
          </a:xfrm>
          <a:prstGeom prst="rect">
            <a:avLst/>
          </a:prstGeom>
          <a:noFill/>
          <a:ln/>
        </p:spPr>
        <p:txBody>
          <a:bodyPr wrap="square" lIns="0" tIns="0" rIns="0" bIns="0" rtlCol="0" anchor="ctr"/>
          <a:lstStyle/>
          <a:p>
            <a:pPr marL="0" indent="0">
              <a:buNone/>
            </a:pPr>
            <a:r>
              <a:rPr lang="en-US" sz="1100" dirty="0">
                <a:solidFill>
                  <a:srgbClr val="000000"/>
                </a:solidFill>
                <a:latin typeface="Arial" pitchFamily="34" charset="0"/>
                <a:ea typeface="Arial" pitchFamily="34" charset="-122"/>
                <a:cs typeface="Arial" pitchFamily="34" charset="-120"/>
              </a:rPr>
              <a:t>Detector firewalled from treatment response</a:t>
            </a:r>
            <a:endParaRPr lang="en-US" sz="1100" dirty="0"/>
          </a:p>
        </p:txBody>
      </p:sp>
      <p:sp>
        <p:nvSpPr>
          <p:cNvPr id="61" name="Shape 59"/>
          <p:cNvSpPr/>
          <p:nvPr/>
        </p:nvSpPr>
        <p:spPr>
          <a:xfrm>
            <a:off x="6213348" y="5673852"/>
            <a:ext cx="137160" cy="137160"/>
          </a:xfrm>
          <a:prstGeom prst="ellipse">
            <a:avLst/>
          </a:prstGeom>
          <a:ln w="15240">
            <a:solidFill>
              <a:srgbClr val="CFCFCF"/>
            </a:solidFill>
            <a:prstDash val="solid"/>
          </a:ln>
        </p:spPr>
        <p:txBody>
          <a:bodyPr/>
          <a:lstStyle/>
          <a:p>
            <a:endParaRPr/>
          </a:p>
        </p:txBody>
      </p:sp>
      <p:sp>
        <p:nvSpPr>
          <p:cNvPr id="62" name="Shape 60"/>
          <p:cNvSpPr/>
          <p:nvPr/>
        </p:nvSpPr>
        <p:spPr>
          <a:xfrm>
            <a:off x="7347204" y="5673852"/>
            <a:ext cx="137160" cy="137160"/>
          </a:xfrm>
          <a:prstGeom prst="ellipse">
            <a:avLst/>
          </a:prstGeom>
          <a:ln w="15240">
            <a:solidFill>
              <a:srgbClr val="CFCFCF"/>
            </a:solidFill>
            <a:prstDash val="solid"/>
          </a:ln>
        </p:spPr>
        <p:txBody>
          <a:bodyPr/>
          <a:lstStyle/>
          <a:p>
            <a:endParaRPr/>
          </a:p>
        </p:txBody>
      </p:sp>
      <p:sp>
        <p:nvSpPr>
          <p:cNvPr id="63" name="Shape 61"/>
          <p:cNvSpPr/>
          <p:nvPr/>
        </p:nvSpPr>
        <p:spPr>
          <a:xfrm>
            <a:off x="8481060" y="5673852"/>
            <a:ext cx="137160" cy="137160"/>
          </a:xfrm>
          <a:prstGeom prst="ellipse">
            <a:avLst/>
          </a:prstGeom>
          <a:ln w="15240">
            <a:solidFill>
              <a:srgbClr val="CFCFCF"/>
            </a:solidFill>
            <a:prstDash val="solid"/>
          </a:ln>
        </p:spPr>
        <p:txBody>
          <a:bodyPr/>
          <a:lstStyle/>
          <a:p>
            <a:endParaRPr/>
          </a:p>
        </p:txBody>
      </p:sp>
      <p:sp>
        <p:nvSpPr>
          <p:cNvPr id="64" name="Shape 62"/>
          <p:cNvSpPr/>
          <p:nvPr/>
        </p:nvSpPr>
        <p:spPr>
          <a:xfrm>
            <a:off x="9614916" y="5673852"/>
            <a:ext cx="137160" cy="137160"/>
          </a:xfrm>
          <a:prstGeom prst="ellipse">
            <a:avLst/>
          </a:prstGeom>
          <a:ln w="15240">
            <a:solidFill>
              <a:srgbClr val="CFCFCF"/>
            </a:solidFill>
            <a:prstDash val="solid"/>
          </a:ln>
        </p:spPr>
        <p:txBody>
          <a:bodyPr/>
          <a:lstStyle/>
          <a:p>
            <a:endParaRPr/>
          </a:p>
        </p:txBody>
      </p:sp>
      <p:sp>
        <p:nvSpPr>
          <p:cNvPr id="65" name="Shape 63"/>
          <p:cNvSpPr/>
          <p:nvPr/>
        </p:nvSpPr>
        <p:spPr>
          <a:xfrm>
            <a:off x="10748772" y="5673852"/>
            <a:ext cx="137160" cy="137160"/>
          </a:xfrm>
          <a:prstGeom prst="ellipse">
            <a:avLst/>
          </a:prstGeom>
          <a:solidFill>
            <a:srgbClr val="000000"/>
          </a:solidFill>
          <a:ln/>
        </p:spPr>
        <p:txBody>
          <a:bodyPr/>
          <a:lstStyle/>
          <a:p>
            <a:endParaRPr/>
          </a:p>
        </p:txBody>
      </p:sp>
      <p:sp>
        <p:nvSpPr>
          <p:cNvPr id="66" name="Shape 64"/>
          <p:cNvSpPr/>
          <p:nvPr/>
        </p:nvSpPr>
        <p:spPr>
          <a:xfrm>
            <a:off x="777240" y="5925312"/>
            <a:ext cx="10607040" cy="0"/>
          </a:xfrm>
          <a:prstGeom prst="line">
            <a:avLst/>
          </a:prstGeom>
          <a:noFill/>
          <a:ln w="12700">
            <a:solidFill>
              <a:srgbClr val="F2F2F2"/>
            </a:solidFill>
            <a:prstDash val="solid"/>
          </a:ln>
        </p:spPr>
        <p:txBody>
          <a:bodyPr/>
          <a:lstStyle/>
          <a:p>
            <a:endParaRPr/>
          </a:p>
        </p:txBody>
      </p:sp>
      <p:sp>
        <p:nvSpPr>
          <p:cNvPr id="67" name="Text 65"/>
          <p:cNvSpPr/>
          <p:nvPr/>
        </p:nvSpPr>
        <p:spPr>
          <a:xfrm>
            <a:off x="777240" y="5966460"/>
            <a:ext cx="4709160" cy="274320"/>
          </a:xfrm>
          <a:prstGeom prst="rect">
            <a:avLst/>
          </a:prstGeom>
          <a:noFill/>
          <a:ln/>
        </p:spPr>
        <p:txBody>
          <a:bodyPr wrap="square" lIns="0" tIns="0" rIns="0" bIns="0" rtlCol="0" anchor="ctr"/>
          <a:lstStyle/>
          <a:p>
            <a:pPr marL="0" indent="0">
              <a:buNone/>
            </a:pPr>
            <a:r>
              <a:rPr lang="en-US" sz="1100" dirty="0">
                <a:solidFill>
                  <a:srgbClr val="000000"/>
                </a:solidFill>
                <a:latin typeface="Arial" pitchFamily="34" charset="0"/>
                <a:ea typeface="Arial" pitchFamily="34" charset="-122"/>
                <a:cs typeface="Arial" pitchFamily="34" charset="-120"/>
              </a:rPr>
              <a:t>No current through the skull</a:t>
            </a:r>
            <a:endParaRPr lang="en-US" sz="1100" dirty="0"/>
          </a:p>
        </p:txBody>
      </p:sp>
      <p:sp>
        <p:nvSpPr>
          <p:cNvPr id="68" name="Shape 66"/>
          <p:cNvSpPr/>
          <p:nvPr/>
        </p:nvSpPr>
        <p:spPr>
          <a:xfrm>
            <a:off x="6213348" y="6035040"/>
            <a:ext cx="137160" cy="137160"/>
          </a:xfrm>
          <a:prstGeom prst="ellipse">
            <a:avLst/>
          </a:prstGeom>
          <a:solidFill>
            <a:srgbClr val="000000"/>
          </a:solidFill>
          <a:ln/>
        </p:spPr>
        <p:txBody>
          <a:bodyPr/>
          <a:lstStyle/>
          <a:p>
            <a:endParaRPr/>
          </a:p>
        </p:txBody>
      </p:sp>
      <p:sp>
        <p:nvSpPr>
          <p:cNvPr id="69" name="Shape 67"/>
          <p:cNvSpPr/>
          <p:nvPr/>
        </p:nvSpPr>
        <p:spPr>
          <a:xfrm>
            <a:off x="7347204" y="6035040"/>
            <a:ext cx="137160" cy="137160"/>
          </a:xfrm>
          <a:prstGeom prst="ellipse">
            <a:avLst/>
          </a:prstGeom>
          <a:ln w="15240">
            <a:solidFill>
              <a:srgbClr val="CFCFCF"/>
            </a:solidFill>
            <a:prstDash val="solid"/>
          </a:ln>
        </p:spPr>
        <p:txBody>
          <a:bodyPr/>
          <a:lstStyle/>
          <a:p>
            <a:endParaRPr/>
          </a:p>
        </p:txBody>
      </p:sp>
      <p:sp>
        <p:nvSpPr>
          <p:cNvPr id="70" name="Shape 68"/>
          <p:cNvSpPr/>
          <p:nvPr/>
        </p:nvSpPr>
        <p:spPr>
          <a:xfrm>
            <a:off x="8481060" y="6035040"/>
            <a:ext cx="137160" cy="137160"/>
          </a:xfrm>
          <a:prstGeom prst="ellipse">
            <a:avLst/>
          </a:prstGeom>
          <a:solidFill>
            <a:srgbClr val="000000"/>
          </a:solidFill>
          <a:ln/>
        </p:spPr>
        <p:txBody>
          <a:bodyPr/>
          <a:lstStyle/>
          <a:p>
            <a:endParaRPr/>
          </a:p>
        </p:txBody>
      </p:sp>
      <p:sp>
        <p:nvSpPr>
          <p:cNvPr id="71" name="Shape 69"/>
          <p:cNvSpPr/>
          <p:nvPr/>
        </p:nvSpPr>
        <p:spPr>
          <a:xfrm>
            <a:off x="9614916" y="6035040"/>
            <a:ext cx="137160" cy="137160"/>
          </a:xfrm>
          <a:prstGeom prst="ellipse">
            <a:avLst/>
          </a:prstGeom>
          <a:solidFill>
            <a:srgbClr val="000000"/>
          </a:solidFill>
          <a:ln/>
        </p:spPr>
        <p:txBody>
          <a:bodyPr/>
          <a:lstStyle/>
          <a:p>
            <a:endParaRPr/>
          </a:p>
        </p:txBody>
      </p:sp>
      <p:sp>
        <p:nvSpPr>
          <p:cNvPr id="72" name="Shape 70"/>
          <p:cNvSpPr/>
          <p:nvPr/>
        </p:nvSpPr>
        <p:spPr>
          <a:xfrm>
            <a:off x="10748772" y="6035040"/>
            <a:ext cx="137160" cy="137160"/>
          </a:xfrm>
          <a:prstGeom prst="ellipse">
            <a:avLst/>
          </a:prstGeom>
          <a:solidFill>
            <a:srgbClr val="000000"/>
          </a:solidFill>
          <a:ln/>
        </p:spPr>
        <p:txBody>
          <a:bodyPr/>
          <a:lstStyle/>
          <a:p>
            <a:endParaRPr/>
          </a:p>
        </p:txBody>
      </p:sp>
      <p:sp>
        <p:nvSpPr>
          <p:cNvPr id="73" name="Text 71"/>
          <p:cNvSpPr/>
          <p:nvPr/>
        </p:nvSpPr>
        <p:spPr>
          <a:xfrm>
            <a:off x="777240" y="6355080"/>
            <a:ext cx="8412480" cy="256032"/>
          </a:xfrm>
          <a:prstGeom prst="rect">
            <a:avLst/>
          </a:prstGeom>
          <a:noFill/>
          <a:ln/>
        </p:spPr>
        <p:txBody>
          <a:bodyPr wrap="square" lIns="0" tIns="0" rIns="0" bIns="0" rtlCol="0" anchor="ctr"/>
          <a:lstStyle/>
          <a:p>
            <a:pPr marL="0" indent="0">
              <a:buNone/>
            </a:pPr>
            <a:r>
              <a:rPr lang="en-US" sz="850" dirty="0">
                <a:solidFill>
                  <a:srgbClr val="8A8A8A"/>
                </a:solidFill>
                <a:latin typeface="Arial" pitchFamily="34" charset="0"/>
                <a:ea typeface="Arial" pitchFamily="34" charset="-122"/>
                <a:cs typeface="Arial" pitchFamily="34" charset="-120"/>
              </a:rPr>
              <a:t>Say it precisely in the room: they randomize once, in a study, before shipping. We randomize per person, per moment, forever.</a:t>
            </a:r>
            <a:endParaRPr lang="en-US" sz="850" dirty="0"/>
          </a:p>
        </p:txBody>
      </p:sp>
      <p:pic>
        <p:nvPicPr>
          <p:cNvPr id="74" name="Image 0" descr="logo/f0_k.png"/>
          <p:cNvPicPr>
            <a:picLocks noChangeAspect="1"/>
          </p:cNvPicPr>
          <p:nvPr/>
        </p:nvPicPr>
        <p:blipFill>
          <a:blip r:embed="rId3"/>
          <a:stretch>
            <a:fillRect/>
          </a:stretch>
        </p:blipFill>
        <p:spPr>
          <a:xfrm>
            <a:off x="10710367" y="6309360"/>
            <a:ext cx="173736" cy="173736"/>
          </a:xfrm>
          <a:prstGeom prst="rect">
            <a:avLst/>
          </a:prstGeom>
        </p:spPr>
      </p:pic>
      <p:sp>
        <p:nvSpPr>
          <p:cNvPr id="75" name="Text 72"/>
          <p:cNvSpPr/>
          <p:nvPr/>
        </p:nvSpPr>
        <p:spPr>
          <a:xfrm>
            <a:off x="10948111" y="6355080"/>
            <a:ext cx="822960" cy="256032"/>
          </a:xfrm>
          <a:prstGeom prst="rect">
            <a:avLst/>
          </a:prstGeom>
          <a:noFill/>
          <a:ln/>
        </p:spPr>
        <p:txBody>
          <a:bodyPr wrap="square" lIns="0" tIns="0" rIns="0" bIns="0" rtlCol="0" anchor="ctr"/>
          <a:lstStyle/>
          <a:p>
            <a:pPr marL="0" indent="0">
              <a:buNone/>
            </a:pPr>
            <a:r>
              <a:rPr lang="en-US" sz="850" kern="0" spc="140" dirty="0">
                <a:solidFill>
                  <a:srgbClr val="8A8A8A"/>
                </a:solidFill>
                <a:latin typeface="Arial" pitchFamily="34" charset="0"/>
                <a:ea typeface="Arial" pitchFamily="34" charset="-122"/>
                <a:cs typeface="Arial" pitchFamily="34" charset="-120"/>
              </a:rPr>
              <a:t>SCOPE  09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TotalTime>
  <Words>3397</Words>
  <Application>Microsoft Macintosh PowerPoint</Application>
  <PresentationFormat>Widescreen</PresentationFormat>
  <Paragraphs>283</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Microsoft Office User</cp:lastModifiedBy>
  <cp:revision>3</cp:revision>
  <dcterms:created xsi:type="dcterms:W3CDTF">2026-07-26T19:16:10Z</dcterms:created>
  <dcterms:modified xsi:type="dcterms:W3CDTF">2026-07-26T20:26:18Z</dcterms:modified>
</cp:coreProperties>
</file>